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FF8F71-1D61-4453-B91E-BB51F68B4FF5}" type="datetimeFigureOut">
              <a:rPr lang="en-US" smtClean="0"/>
              <a:t>11/16/2013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12EF19-E00E-4736-8D47-A3FFE0C6FC3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hyperlink" Target="http://www.elsewedycables.com/FE/Common/ProductCategoryDetails.aspx?/84/2/Copper%20Rods/" TargetMode="External"/><Relationship Id="rId7" Type="http://schemas.openxmlformats.org/officeDocument/2006/relationships/image" Target="../media/image4.png"/><Relationship Id="rId2" Type="http://schemas.openxmlformats.org/officeDocument/2006/relationships/hyperlink" Target="http://www.elsewedycables.com/FE/Common/ProductCategoryDetails.aspx?/48/2/PVC%20Compound/" TargetMode="Externa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www.elsewedycables.com/FE/Common/ProductCategoryDetails.aspx?/49/2/Master%20Batch/" TargetMode="External"/><Relationship Id="rId4" Type="http://schemas.openxmlformats.org/officeDocument/2006/relationships/hyperlink" Target="http://www.elsewedycables.com/FE/Common/ProductCategoryDetails.aspx?/46/2/Steel/" TargetMode="External"/><Relationship Id="rId9" Type="http://schemas.openxmlformats.org/officeDocument/2006/relationships/image" Target="../media/image6.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304800" y="447675"/>
            <a:ext cx="8534400" cy="59626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362200" y="-1752600"/>
            <a:ext cx="17754600" cy="139065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514600"/>
            <a:ext cx="7265178" cy="830997"/>
          </a:xfrm>
          <a:prstGeom prst="rect">
            <a:avLst/>
          </a:prstGeom>
          <a:noFill/>
        </p:spPr>
        <p:txBody>
          <a:bodyPr wrap="square" rtlCol="0">
            <a:spAutoFit/>
          </a:bodyPr>
          <a:lstStyle/>
          <a:p>
            <a:pPr algn="ctr" fontAlgn="base">
              <a:spcBef>
                <a:spcPct val="0"/>
              </a:spcBef>
              <a:spcAft>
                <a:spcPct val="0"/>
              </a:spcAft>
            </a:pP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ELSEWEDY ELECTRIC FINANCIAL PERFORMANCE FROM 2009-2012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533403"/>
          <a:ext cx="8534400" cy="2078550"/>
        </p:xfrm>
        <a:graphic>
          <a:graphicData uri="http://schemas.openxmlformats.org/drawingml/2006/table">
            <a:tbl>
              <a:tblPr/>
              <a:tblGrid>
                <a:gridCol w="2217600"/>
                <a:gridCol w="2150400"/>
                <a:gridCol w="1814400"/>
                <a:gridCol w="2352000"/>
              </a:tblGrid>
              <a:tr h="220133">
                <a:tc>
                  <a:txBody>
                    <a:bodyPr/>
                    <a:lstStyle/>
                    <a:p>
                      <a:pPr marL="0" marR="91440" algn="ctr">
                        <a:lnSpc>
                          <a:spcPct val="115000"/>
                        </a:lnSpc>
                        <a:spcBef>
                          <a:spcPts val="0"/>
                        </a:spcBef>
                        <a:spcAft>
                          <a:spcPts val="0"/>
                        </a:spcAft>
                      </a:pPr>
                      <a:r>
                        <a:rPr lang="en-US" sz="1400" b="1" dirty="0">
                          <a:latin typeface="+mn-lt"/>
                          <a:ea typeface="Times New Roman"/>
                          <a:cs typeface="Arial"/>
                        </a:rPr>
                        <a:t>Growth Analysis</a:t>
                      </a:r>
                      <a:endParaRPr lang="en-US" sz="1400" dirty="0">
                        <a:latin typeface="+mn-lt"/>
                        <a:ea typeface="Times New Roman"/>
                        <a:cs typeface="Arial"/>
                      </a:endParaRP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b="1" dirty="0">
                          <a:latin typeface="+mn-lt"/>
                          <a:ea typeface="Times New Roman"/>
                          <a:cs typeface="Arial"/>
                        </a:rPr>
                        <a:t>2010</a:t>
                      </a:r>
                      <a:endParaRPr lang="en-US" sz="1400" dirty="0">
                        <a:latin typeface="+mn-lt"/>
                        <a:ea typeface="Times New Roman"/>
                        <a:cs typeface="Arial"/>
                      </a:endParaRP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b="1">
                          <a:latin typeface="+mn-lt"/>
                          <a:ea typeface="Times New Roman"/>
                          <a:cs typeface="Arial"/>
                        </a:rPr>
                        <a:t>2011</a:t>
                      </a:r>
                      <a:endParaRPr lang="en-US" sz="1400">
                        <a:latin typeface="+mn-lt"/>
                        <a:ea typeface="Times New Roman"/>
                        <a:cs typeface="Arial"/>
                      </a:endParaRP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b="1">
                          <a:latin typeface="+mn-lt"/>
                          <a:ea typeface="Times New Roman"/>
                          <a:cs typeface="Arial"/>
                        </a:rPr>
                        <a:t>2012</a:t>
                      </a:r>
                      <a:endParaRPr lang="en-US" sz="1400">
                        <a:latin typeface="+mn-lt"/>
                        <a:ea typeface="Times New Roman"/>
                        <a:cs typeface="Arial"/>
                      </a:endParaRP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a:latin typeface="+mn-lt"/>
                          <a:ea typeface="Times New Roman"/>
                          <a:cs typeface="Arial"/>
                        </a:rPr>
                        <a:t>Revenue</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38.87%</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17.57%</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-4.33%</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a:latin typeface="+mn-lt"/>
                          <a:ea typeface="Times New Roman"/>
                          <a:cs typeface="Arial"/>
                        </a:rPr>
                        <a:t>Gross profit</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30.86%</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-0.96%</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-3.09%</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a:latin typeface="+mn-lt"/>
                          <a:ea typeface="Times New Roman"/>
                          <a:cs typeface="Arial"/>
                        </a:rPr>
                        <a:t>EBITDA</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41.18%</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-5.02%</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-10.58%</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a:latin typeface="+mn-lt"/>
                          <a:ea typeface="Times New Roman"/>
                          <a:cs typeface="Arial"/>
                        </a:rPr>
                        <a:t>EBIT</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39.72%</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-11.05%</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-14.31%</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a:latin typeface="+mn-lt"/>
                          <a:ea typeface="Times New Roman"/>
                          <a:cs typeface="Arial"/>
                        </a:rPr>
                        <a:t>Net income</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29.48%</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-34.30%</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-72.80%</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dirty="0">
                          <a:latin typeface="+mn-lt"/>
                          <a:ea typeface="Times New Roman"/>
                          <a:cs typeface="Arial"/>
                        </a:rPr>
                        <a:t>NPAUI</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29.48%</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-34.30%</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-72.80%</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a:latin typeface="+mn-lt"/>
                          <a:ea typeface="Times New Roman"/>
                          <a:cs typeface="Arial"/>
                        </a:rPr>
                        <a:t>Total Assets</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-16.58%</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7.02%</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-36.33%</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33">
                <a:tc>
                  <a:txBody>
                    <a:bodyPr/>
                    <a:lstStyle/>
                    <a:p>
                      <a:pPr marL="0" marR="91440" algn="ctr">
                        <a:lnSpc>
                          <a:spcPct val="115000"/>
                        </a:lnSpc>
                        <a:spcBef>
                          <a:spcPts val="0"/>
                        </a:spcBef>
                        <a:spcAft>
                          <a:spcPts val="0"/>
                        </a:spcAft>
                      </a:pPr>
                      <a:r>
                        <a:rPr lang="en-US" sz="1400">
                          <a:latin typeface="+mn-lt"/>
                          <a:ea typeface="Times New Roman"/>
                          <a:cs typeface="Arial"/>
                        </a:rPr>
                        <a:t>Stockholders' Equity</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n-lt"/>
                          <a:ea typeface="Times New Roman"/>
                          <a:cs typeface="Arial"/>
                        </a:rPr>
                        <a:t>16.98%</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4.74%</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n-lt"/>
                          <a:ea typeface="Times New Roman"/>
                          <a:cs typeface="Arial"/>
                        </a:rPr>
                        <a:t>-6.34%</a:t>
                      </a:r>
                    </a:p>
                  </a:txBody>
                  <a:tcPr marL="57600" marR="57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553" name="Rectangle 1"/>
          <p:cNvSpPr>
            <a:spLocks noChangeArrowheads="1"/>
          </p:cNvSpPr>
          <p:nvPr/>
        </p:nvSpPr>
        <p:spPr bwMode="auto">
          <a:xfrm>
            <a:off x="3439287" y="-2232"/>
            <a:ext cx="226542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 pos="2305050" algn="l"/>
              </a:tabLst>
            </a:pPr>
            <a:r>
              <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1-Growth Ratios</a:t>
            </a:r>
          </a:p>
        </p:txBody>
      </p:sp>
      <p:pic>
        <p:nvPicPr>
          <p:cNvPr id="4" name="Picture 3"/>
          <p:cNvPicPr/>
          <p:nvPr/>
        </p:nvPicPr>
        <p:blipFill>
          <a:blip r:embed="rId2" cstate="print"/>
          <a:srcRect/>
          <a:stretch>
            <a:fillRect/>
          </a:stretch>
        </p:blipFill>
        <p:spPr bwMode="auto">
          <a:xfrm>
            <a:off x="0" y="2667000"/>
            <a:ext cx="4876799" cy="22860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4953000" y="2573079"/>
            <a:ext cx="3886200" cy="2227521"/>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457200" y="4800600"/>
            <a:ext cx="8153400" cy="1853609"/>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4800" y="609600"/>
          <a:ext cx="8686799" cy="2078550"/>
        </p:xfrm>
        <a:graphic>
          <a:graphicData uri="http://schemas.openxmlformats.org/drawingml/2006/table">
            <a:tbl>
              <a:tblPr/>
              <a:tblGrid>
                <a:gridCol w="3396964"/>
                <a:gridCol w="1190214"/>
                <a:gridCol w="1586950"/>
                <a:gridCol w="1057966"/>
                <a:gridCol w="1454705"/>
              </a:tblGrid>
              <a:tr h="177800">
                <a:tc>
                  <a:txBody>
                    <a:bodyPr/>
                    <a:lstStyle/>
                    <a:p>
                      <a:pPr marL="114300" marR="91440" algn="ctr">
                        <a:lnSpc>
                          <a:spcPct val="115000"/>
                        </a:lnSpc>
                        <a:spcBef>
                          <a:spcPts val="0"/>
                        </a:spcBef>
                        <a:spcAft>
                          <a:spcPts val="0"/>
                        </a:spcAft>
                      </a:pPr>
                      <a:r>
                        <a:rPr lang="en-US" sz="1400" b="1" dirty="0">
                          <a:latin typeface="+mj-lt"/>
                          <a:ea typeface="Times New Roman"/>
                          <a:cs typeface="Arial"/>
                        </a:rPr>
                        <a:t>Profitability</a:t>
                      </a:r>
                      <a:endParaRPr lang="en-US" sz="14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b="1" dirty="0">
                          <a:latin typeface="+mj-lt"/>
                          <a:ea typeface="Times New Roman"/>
                          <a:cs typeface="Arial"/>
                        </a:rPr>
                        <a:t>2009</a:t>
                      </a:r>
                      <a:endParaRPr lang="en-US" sz="14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b="1" dirty="0">
                          <a:latin typeface="+mj-lt"/>
                          <a:ea typeface="Times New Roman"/>
                          <a:cs typeface="Arial"/>
                        </a:rPr>
                        <a:t>2010</a:t>
                      </a:r>
                      <a:endParaRPr lang="en-US" sz="14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b="1">
                          <a:latin typeface="+mj-lt"/>
                          <a:ea typeface="Times New Roman"/>
                          <a:cs typeface="Arial"/>
                        </a:rPr>
                        <a:t>2011</a:t>
                      </a:r>
                      <a:endParaRPr lang="en-US" sz="14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b="1">
                          <a:latin typeface="+mj-lt"/>
                          <a:ea typeface="Times New Roman"/>
                          <a:cs typeface="Arial"/>
                        </a:rPr>
                        <a:t>2012</a:t>
                      </a:r>
                      <a:endParaRPr lang="en-US" sz="14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a:latin typeface="+mj-lt"/>
                          <a:ea typeface="Times New Roman"/>
                          <a:cs typeface="Arial"/>
                        </a:rPr>
                        <a:t>COGS/Sales</a:t>
                      </a:r>
                      <a:endParaRPr lang="en-US" sz="14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81%</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82%</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85%</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85%</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a:latin typeface="+mj-lt"/>
                          <a:ea typeface="Times New Roman"/>
                          <a:cs typeface="Arial"/>
                        </a:rPr>
                        <a:t>Net margin</a:t>
                      </a:r>
                      <a:endParaRPr lang="en-US" sz="14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6.8%</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6.3%</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3.5%</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1.0%</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a:latin typeface="+mj-lt"/>
                          <a:ea typeface="Times New Roman"/>
                          <a:cs typeface="Arial"/>
                        </a:rPr>
                        <a:t>Gross margin</a:t>
                      </a:r>
                      <a:endParaRPr lang="en-US" sz="14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18.7%</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17.6%</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14.8%</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15.0%</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a:latin typeface="+mj-lt"/>
                          <a:ea typeface="Times New Roman"/>
                          <a:cs typeface="Arial"/>
                        </a:rPr>
                        <a:t>EBITDA margin</a:t>
                      </a:r>
                      <a:endParaRPr lang="en-US" sz="14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10.8%</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11.0%</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8.9%</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8.3%</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dirty="0">
                          <a:latin typeface="+mj-lt"/>
                          <a:ea typeface="Times New Roman"/>
                          <a:cs typeface="Arial"/>
                        </a:rPr>
                        <a:t>EBIT margin</a:t>
                      </a:r>
                      <a:endParaRPr lang="en-US" sz="14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8.8%</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8.8%</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6.7%</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6.0%</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dirty="0">
                          <a:latin typeface="+mj-lt"/>
                          <a:ea typeface="Times New Roman"/>
                          <a:cs typeface="Arial"/>
                        </a:rPr>
                        <a:t>Return On Assets "ROA"</a:t>
                      </a:r>
                      <a:endParaRPr lang="en-US" sz="14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5.6%</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5.9%</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3.8%</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1.1%</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dirty="0">
                          <a:latin typeface="+mj-lt"/>
                          <a:ea typeface="Times New Roman"/>
                          <a:cs typeface="Arial"/>
                        </a:rPr>
                        <a:t>Return on Paid-in Capital</a:t>
                      </a:r>
                      <a:endParaRPr lang="en-US" sz="14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47.7%</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47.5%</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24.0%</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6.5%</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114300" marR="91440">
                        <a:lnSpc>
                          <a:spcPct val="115000"/>
                        </a:lnSpc>
                        <a:spcBef>
                          <a:spcPts val="0"/>
                        </a:spcBef>
                        <a:spcAft>
                          <a:spcPts val="0"/>
                        </a:spcAft>
                      </a:pPr>
                      <a:r>
                        <a:rPr lang="en-US" sz="1400" b="1" dirty="0">
                          <a:latin typeface="+mj-lt"/>
                          <a:ea typeface="Times New Roman"/>
                          <a:cs typeface="Arial"/>
                        </a:rPr>
                        <a:t>Return On Equity "ROE"</a:t>
                      </a:r>
                      <a:endParaRPr lang="en-US" sz="14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15%</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17%</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a:latin typeface="+mj-lt"/>
                          <a:ea typeface="Times New Roman"/>
                          <a:cs typeface="Arial"/>
                        </a:rPr>
                        <a:t>10%</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400" dirty="0">
                          <a:latin typeface="+mj-lt"/>
                          <a:ea typeface="Times New Roman"/>
                          <a:cs typeface="Arial"/>
                        </a:rPr>
                        <a:t>3%</a:t>
                      </a: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6626" name="Rectangle 2"/>
          <p:cNvSpPr>
            <a:spLocks noChangeArrowheads="1"/>
          </p:cNvSpPr>
          <p:nvPr/>
        </p:nvSpPr>
        <p:spPr bwMode="auto">
          <a:xfrm>
            <a:off x="3169244" y="-2232"/>
            <a:ext cx="280551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 pos="2305050" algn="l"/>
              </a:tabLst>
            </a:pPr>
            <a:r>
              <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2-Profitability Ratios</a:t>
            </a:r>
          </a:p>
        </p:txBody>
      </p:sp>
      <p:sp>
        <p:nvSpPr>
          <p:cNvPr id="26627" name="Rectangle 3"/>
          <p:cNvSpPr>
            <a:spLocks noChangeArrowheads="1"/>
          </p:cNvSpPr>
          <p:nvPr/>
        </p:nvSpPr>
        <p:spPr bwMode="auto">
          <a:xfrm>
            <a:off x="0" y="2882158"/>
            <a:ext cx="8991600"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mj-lt"/>
                <a:ea typeface="Times New Roman" pitchFamily="18" charset="0"/>
                <a:cs typeface="Segoe UI" pitchFamily="34" charset="0"/>
              </a:rPr>
              <a:t>Net Margin:</a:t>
            </a: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 The decline in the NI during 2011 versus 2010 was due to the Net Interest expense increasing from EGP 163 million in 2010 to reach EGP 310 million in 2011, an increase of EGP 147 million due to a decision taken during Q2 2011 to convert a portion of US$ debt to Egyptian pound borrowings. The interest rate differential between the US$ and the EGP was the main reason for increase in interest in addition to an increase</a:t>
            </a:r>
            <a:r>
              <a:rPr kumimoji="0" lang="en-US" sz="1400" b="0" i="0" u="none" strike="noStrike" cap="none" normalizeH="0" dirty="0" smtClean="0">
                <a:ln>
                  <a:noFill/>
                </a:ln>
                <a:solidFill>
                  <a:schemeClr val="tx1"/>
                </a:solidFill>
                <a:effectLst/>
                <a:latin typeface="+mj-lt"/>
                <a:ea typeface="Calibri" pitchFamily="34" charset="0"/>
                <a:cs typeface="Segoe UI" pitchFamily="34" charset="0"/>
              </a:rPr>
              <a:t> </a:t>
            </a: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in debt in several of the international subsidiaries.</a:t>
            </a:r>
            <a:endParaRPr kumimoji="0" lang="en-US" sz="1400" b="0" i="0" u="none" strike="noStrike" cap="none" normalizeH="0" baseline="0" dirty="0" smtClean="0">
              <a:ln>
                <a:noFill/>
              </a:ln>
              <a:solidFill>
                <a:schemeClr val="tx1"/>
              </a:solidFill>
              <a:effectLst/>
              <a:latin typeface="+mj-lt"/>
              <a:cs typeface="Arial" pitchFamily="34" charset="0"/>
            </a:endParaRPr>
          </a:p>
          <a:p>
            <a:pPr marL="0" marR="0" lvl="0" indent="57150" algn="justLow"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-And also due to increasing effective Income Tax increased to 15.3% versus 10% in 2010 mainly as a result of one of the Egyptian subsidiaries starting to pay taxes from the beg of 2011 and the increase of corporate tax rate from 20% to 25%</a:t>
            </a:r>
            <a:endParaRPr kumimoji="0" lang="en-US" sz="1400" b="0" i="0" u="none" strike="noStrike" cap="none" normalizeH="0" baseline="0" dirty="0" smtClean="0">
              <a:ln>
                <a:noFill/>
              </a:ln>
              <a:solidFill>
                <a:schemeClr val="tx1"/>
              </a:solidFill>
              <a:effectLst/>
              <a:latin typeface="+mj-lt"/>
              <a:cs typeface="Arial" pitchFamily="34" charset="0"/>
            </a:endParaRPr>
          </a:p>
          <a:p>
            <a:pPr marL="0" marR="0" lvl="0" indent="5715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mj-lt"/>
                <a:ea typeface="Times New Roman" pitchFamily="18" charset="0"/>
                <a:cs typeface="Segoe UI" pitchFamily="34" charset="0"/>
              </a:rPr>
              <a:t>While the reason of decreasing profit in 2012 was due to:</a:t>
            </a:r>
            <a:endParaRPr kumimoji="0" lang="en-US" sz="1400" b="0" i="0" u="none" strike="noStrike" cap="none" normalizeH="0" baseline="0" dirty="0" smtClean="0">
              <a:ln>
                <a:noFill/>
              </a:ln>
              <a:solidFill>
                <a:schemeClr val="tx1"/>
              </a:solidFill>
              <a:effectLst/>
              <a:latin typeface="+mj-lt"/>
              <a:cs typeface="Arial" pitchFamily="34" charset="0"/>
            </a:endParaRPr>
          </a:p>
          <a:p>
            <a:pPr marL="0" marR="0" lvl="0" indent="57150" algn="justLow"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Increase in interest expense </a:t>
            </a:r>
            <a:r>
              <a:rPr lang="en-US" sz="1400" dirty="0" smtClean="0">
                <a:latin typeface="+mj-lt"/>
                <a:ea typeface="Calibri" pitchFamily="34" charset="0"/>
                <a:cs typeface="Segoe UI" pitchFamily="34" charset="0"/>
              </a:rPr>
              <a:t>due to </a:t>
            </a: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converting a portion of the foreign currency debt in Egypt to local currency debt.</a:t>
            </a:r>
            <a:endParaRPr kumimoji="0" lang="en-US" sz="1400" b="0" i="0" u="none" strike="noStrike" cap="none" normalizeH="0" baseline="0" dirty="0" smtClean="0">
              <a:ln>
                <a:noFill/>
              </a:ln>
              <a:solidFill>
                <a:schemeClr val="tx1"/>
              </a:solidFill>
              <a:effectLst/>
              <a:latin typeface="+mj-lt"/>
              <a:cs typeface="Arial" pitchFamily="34" charset="0"/>
            </a:endParaRPr>
          </a:p>
          <a:p>
            <a:pPr marL="0" marR="0" lvl="0" indent="57150" algn="justLow"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 In addition the Company incurred foreign exchange losses of EGP 97million during 2012 related mainly to Sudan, Syria and to a lesser extent Egypt and Algeria.</a:t>
            </a:r>
            <a:endParaRPr kumimoji="0" lang="en-US" sz="1400" b="0" i="0" u="none" strike="noStrike" cap="none" normalizeH="0" baseline="0" dirty="0" smtClean="0">
              <a:ln>
                <a:noFill/>
              </a:ln>
              <a:solidFill>
                <a:schemeClr val="tx1"/>
              </a:solidFill>
              <a:effectLst/>
              <a:latin typeface="+mj-lt"/>
              <a:cs typeface="Arial" pitchFamily="34" charset="0"/>
            </a:endParaRPr>
          </a:p>
          <a:p>
            <a:pPr marL="0" marR="0" lvl="0" indent="57150" algn="justLow" defTabSz="914400" rtl="0" eaLnBrk="0" fontAlgn="base" latinLnBrk="0" hangingPunct="0">
              <a:lnSpc>
                <a:spcPct val="100000"/>
              </a:lnSpc>
              <a:spcBef>
                <a:spcPct val="0"/>
              </a:spcBef>
              <a:spcAft>
                <a:spcPct val="0"/>
              </a:spcAft>
              <a:buClrTx/>
              <a:buSzTx/>
              <a:buFont typeface="Arial" pitchFamily="34" charset="0"/>
              <a:buChar char="•"/>
              <a:tabLst/>
            </a:pP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Around 40% of the operating expense is related to Sudan in the form of impairments of receivables in addition to a write-off in the investment in the Sudanese contracting company. There was also an increase of impairments in Kuwait, Algeria ,Syria and Egypt. The increase in SG&amp;A, most specifically in Q4 2012 was due to delayed penalties and payment of commissions</a:t>
            </a:r>
            <a:endParaRPr kumimoji="0" lang="en-US" sz="1400" b="0" i="0" u="none" strike="noStrike" cap="none" normalizeH="0" baseline="0" dirty="0" smtClean="0">
              <a:ln>
                <a:noFill/>
              </a:ln>
              <a:solidFill>
                <a:schemeClr val="tx1"/>
              </a:solidFill>
              <a:effectLst/>
              <a:latin typeface="+mj-lt"/>
              <a:cs typeface="Arial" pitchFamily="34" charset="0"/>
            </a:endParaRPr>
          </a:p>
          <a:p>
            <a:pPr marL="0" marR="0" lvl="0" indent="5715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mj-lt"/>
                <a:ea typeface="Times New Roman" pitchFamily="18" charset="0"/>
                <a:cs typeface="Segoe UI" pitchFamily="34" charset="0"/>
              </a:rPr>
              <a:t>And despite the net profit decrease to reach </a:t>
            </a:r>
            <a:r>
              <a:rPr kumimoji="0" lang="en-US" sz="1400" b="0" i="0" u="none" strike="noStrike" cap="none" normalizeH="0" baseline="0" dirty="0" smtClean="0">
                <a:ln>
                  <a:noFill/>
                </a:ln>
                <a:solidFill>
                  <a:schemeClr val="tx1"/>
                </a:solidFill>
                <a:effectLst/>
                <a:latin typeface="+mj-lt"/>
                <a:ea typeface="Calibri" pitchFamily="34" charset="0"/>
                <a:cs typeface="Segoe UI" pitchFamily="34" charset="0"/>
              </a:rPr>
              <a:t>EGP 117 million in FY 2012 versus 509 million in FY 2011 due to same reasons of NP decrease in 2010/2011,this decrease was met by decreasing revenue during FY 2012 was 4% lower versus FY 2011 and therefore Net margin was stable between 2011 &amp; 2012 at 15%.</a:t>
            </a:r>
            <a:endParaRPr kumimoji="0" lang="en-US" sz="1400"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1" y="533399"/>
          <a:ext cx="8458199" cy="1055624"/>
        </p:xfrm>
        <a:graphic>
          <a:graphicData uri="http://schemas.openxmlformats.org/drawingml/2006/table">
            <a:tbl>
              <a:tblPr/>
              <a:tblGrid>
                <a:gridCol w="3123028"/>
                <a:gridCol w="1301261"/>
                <a:gridCol w="1561513"/>
                <a:gridCol w="1041009"/>
                <a:gridCol w="1431388"/>
              </a:tblGrid>
              <a:tr h="209550">
                <a:tc>
                  <a:txBody>
                    <a:bodyPr/>
                    <a:lstStyle/>
                    <a:p>
                      <a:pPr marL="114300" marR="91440" algn="ctr">
                        <a:lnSpc>
                          <a:spcPct val="115000"/>
                        </a:lnSpc>
                        <a:spcBef>
                          <a:spcPts val="0"/>
                        </a:spcBef>
                        <a:spcAft>
                          <a:spcPts val="0"/>
                        </a:spcAft>
                      </a:pPr>
                      <a:r>
                        <a:rPr lang="en-US" sz="1600" b="1" dirty="0">
                          <a:latin typeface="+mj-lt"/>
                          <a:ea typeface="Times New Roman"/>
                          <a:cs typeface="Arial"/>
                        </a:rPr>
                        <a:t>Year</a:t>
                      </a:r>
                      <a:endParaRPr lang="en-US" sz="16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600" b="1" dirty="0">
                          <a:latin typeface="+mj-lt"/>
                          <a:ea typeface="Times New Roman"/>
                          <a:cs typeface="Arial"/>
                        </a:rPr>
                        <a:t>2009</a:t>
                      </a:r>
                      <a:endParaRPr lang="en-US" sz="16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600" b="1">
                          <a:latin typeface="+mj-lt"/>
                          <a:ea typeface="Times New Roman"/>
                          <a:cs typeface="Arial"/>
                        </a:rPr>
                        <a:t>2010</a:t>
                      </a:r>
                      <a:endParaRPr lang="en-US" sz="16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600" b="1">
                          <a:latin typeface="+mj-lt"/>
                          <a:ea typeface="Times New Roman"/>
                          <a:cs typeface="Arial"/>
                        </a:rPr>
                        <a:t>2011</a:t>
                      </a:r>
                      <a:endParaRPr lang="en-US" sz="16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91440" algn="ctr">
                        <a:lnSpc>
                          <a:spcPct val="115000"/>
                        </a:lnSpc>
                        <a:spcBef>
                          <a:spcPts val="0"/>
                        </a:spcBef>
                        <a:spcAft>
                          <a:spcPts val="0"/>
                        </a:spcAft>
                      </a:pPr>
                      <a:r>
                        <a:rPr lang="en-US" sz="1600" b="1">
                          <a:latin typeface="+mj-lt"/>
                          <a:ea typeface="Times New Roman"/>
                          <a:cs typeface="Arial"/>
                        </a:rPr>
                        <a:t>2012</a:t>
                      </a:r>
                      <a:endParaRPr lang="en-US" sz="160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550">
                <a:tc>
                  <a:txBody>
                    <a:bodyPr/>
                    <a:lstStyle/>
                    <a:p>
                      <a:pPr marL="114300" marR="91440" algn="ctr">
                        <a:lnSpc>
                          <a:spcPct val="115000"/>
                        </a:lnSpc>
                        <a:spcBef>
                          <a:spcPts val="0"/>
                        </a:spcBef>
                        <a:spcAft>
                          <a:spcPts val="0"/>
                        </a:spcAft>
                      </a:pPr>
                      <a:r>
                        <a:rPr lang="en-US" sz="1600" b="1" dirty="0">
                          <a:latin typeface="+mj-lt"/>
                          <a:ea typeface="Times New Roman"/>
                          <a:cs typeface="Arial"/>
                        </a:rPr>
                        <a:t>Current Ratio</a:t>
                      </a:r>
                      <a:endParaRPr lang="en-US" sz="16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a:latin typeface="+mj-lt"/>
                          <a:ea typeface="Times New Roman"/>
                          <a:cs typeface="Arial"/>
                        </a:rPr>
                        <a:t>1.22</a:t>
                      </a:r>
                      <a:endParaRPr lang="en-US" sz="160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dirty="0">
                          <a:latin typeface="+mj-lt"/>
                          <a:ea typeface="Times New Roman"/>
                          <a:cs typeface="Arial"/>
                        </a:rPr>
                        <a:t>1.32</a:t>
                      </a:r>
                      <a:endParaRPr lang="en-US" sz="1600" dirty="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a:latin typeface="+mj-lt"/>
                          <a:ea typeface="Times New Roman"/>
                          <a:cs typeface="Arial"/>
                        </a:rPr>
                        <a:t>1.30</a:t>
                      </a:r>
                      <a:endParaRPr lang="en-US" sz="160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a:latin typeface="+mj-lt"/>
                          <a:ea typeface="Times New Roman"/>
                          <a:cs typeface="Arial"/>
                        </a:rPr>
                        <a:t>1.28</a:t>
                      </a:r>
                      <a:endParaRPr lang="en-US" sz="160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550">
                <a:tc>
                  <a:txBody>
                    <a:bodyPr/>
                    <a:lstStyle/>
                    <a:p>
                      <a:pPr marL="114300" marR="91440" algn="ctr">
                        <a:lnSpc>
                          <a:spcPct val="115000"/>
                        </a:lnSpc>
                        <a:spcBef>
                          <a:spcPts val="0"/>
                        </a:spcBef>
                        <a:spcAft>
                          <a:spcPts val="0"/>
                        </a:spcAft>
                      </a:pPr>
                      <a:r>
                        <a:rPr lang="en-US" sz="1600" b="1" dirty="0">
                          <a:latin typeface="+mj-lt"/>
                          <a:ea typeface="Times New Roman"/>
                          <a:cs typeface="Arial"/>
                        </a:rPr>
                        <a:t>Quick Ratio</a:t>
                      </a:r>
                      <a:endParaRPr lang="en-US" sz="16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a:latin typeface="+mj-lt"/>
                          <a:ea typeface="Times New Roman"/>
                          <a:cs typeface="Arial"/>
                        </a:rPr>
                        <a:t>0.72</a:t>
                      </a:r>
                      <a:endParaRPr lang="en-US" sz="160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dirty="0">
                          <a:latin typeface="+mj-lt"/>
                          <a:ea typeface="Times New Roman"/>
                          <a:cs typeface="Arial"/>
                        </a:rPr>
                        <a:t>0.82</a:t>
                      </a:r>
                      <a:endParaRPr lang="en-US" sz="1600" dirty="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dirty="0">
                          <a:latin typeface="+mj-lt"/>
                          <a:ea typeface="Times New Roman"/>
                          <a:cs typeface="Arial"/>
                        </a:rPr>
                        <a:t>0.83</a:t>
                      </a:r>
                      <a:endParaRPr lang="en-US" sz="1600" dirty="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a:latin typeface="+mj-lt"/>
                          <a:ea typeface="Times New Roman"/>
                          <a:cs typeface="Arial"/>
                        </a:rPr>
                        <a:t>0.84</a:t>
                      </a:r>
                      <a:endParaRPr lang="en-US" sz="160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550">
                <a:tc>
                  <a:txBody>
                    <a:bodyPr/>
                    <a:lstStyle/>
                    <a:p>
                      <a:pPr marL="114300" marR="91440" algn="ctr">
                        <a:lnSpc>
                          <a:spcPct val="115000"/>
                        </a:lnSpc>
                        <a:spcBef>
                          <a:spcPts val="0"/>
                        </a:spcBef>
                        <a:spcAft>
                          <a:spcPts val="0"/>
                        </a:spcAft>
                      </a:pPr>
                      <a:r>
                        <a:rPr lang="en-US" sz="1600" b="1" dirty="0">
                          <a:latin typeface="+mj-lt"/>
                          <a:ea typeface="Times New Roman"/>
                          <a:cs typeface="Arial"/>
                        </a:rPr>
                        <a:t>Cash Ratio</a:t>
                      </a:r>
                      <a:endParaRPr lang="en-US" sz="1600" dirty="0">
                        <a:latin typeface="+mj-lt"/>
                        <a:ea typeface="Times New Roman"/>
                        <a:cs typeface="Arial"/>
                      </a:endParaRPr>
                    </a:p>
                  </a:txBody>
                  <a:tcPr marL="56271" marR="56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a:latin typeface="+mj-lt"/>
                          <a:ea typeface="Times New Roman"/>
                          <a:cs typeface="Arial"/>
                        </a:rPr>
                        <a:t>0.13</a:t>
                      </a:r>
                      <a:endParaRPr lang="en-US" sz="160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a:latin typeface="+mj-lt"/>
                          <a:ea typeface="Times New Roman"/>
                          <a:cs typeface="Arial"/>
                        </a:rPr>
                        <a:t>0.14</a:t>
                      </a:r>
                      <a:endParaRPr lang="en-US" sz="160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dirty="0">
                          <a:latin typeface="+mj-lt"/>
                          <a:ea typeface="Times New Roman"/>
                          <a:cs typeface="Arial"/>
                        </a:rPr>
                        <a:t>0.17</a:t>
                      </a:r>
                      <a:endParaRPr lang="en-US" sz="1600" dirty="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dirty="0">
                          <a:latin typeface="+mj-lt"/>
                          <a:ea typeface="Times New Roman"/>
                          <a:cs typeface="Arial"/>
                        </a:rPr>
                        <a:t>0.16</a:t>
                      </a:r>
                      <a:endParaRPr lang="en-US" sz="1600" dirty="0">
                        <a:latin typeface="+mj-lt"/>
                        <a:ea typeface="Times New Roman"/>
                        <a:cs typeface="Arial"/>
                      </a:endParaRPr>
                    </a:p>
                  </a:txBody>
                  <a:tcPr marL="56271" marR="562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649" name="Rectangle 1"/>
          <p:cNvSpPr>
            <a:spLocks noChangeArrowheads="1"/>
          </p:cNvSpPr>
          <p:nvPr/>
        </p:nvSpPr>
        <p:spPr bwMode="auto">
          <a:xfrm>
            <a:off x="3371030" y="-2232"/>
            <a:ext cx="240194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 pos="2305050" algn="l"/>
              </a:tabLst>
            </a:pPr>
            <a:r>
              <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3-Liquidity </a:t>
            </a:r>
            <a:r>
              <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Ratios</a:t>
            </a:r>
            <a:endPar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graphicFrame>
        <p:nvGraphicFramePr>
          <p:cNvPr id="4" name="Table 3"/>
          <p:cNvGraphicFramePr>
            <a:graphicFrameLocks noGrp="1"/>
          </p:cNvGraphicFramePr>
          <p:nvPr/>
        </p:nvGraphicFramePr>
        <p:xfrm>
          <a:off x="381000" y="2253003"/>
          <a:ext cx="8610600" cy="3166872"/>
        </p:xfrm>
        <a:graphic>
          <a:graphicData uri="http://schemas.openxmlformats.org/drawingml/2006/table">
            <a:tbl>
              <a:tblPr/>
              <a:tblGrid>
                <a:gridCol w="2983200"/>
                <a:gridCol w="1360200"/>
                <a:gridCol w="1600200"/>
                <a:gridCol w="1378800"/>
                <a:gridCol w="1288200"/>
              </a:tblGrid>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Year</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2009</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2010</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2011</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2012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851">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Working Capital</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1,203,027</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2,357,372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2,247,075</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2,178,017</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851">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Total Investments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5,828,553</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6,634,531</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6,478,308</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5,913,280</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Receivables turnover (times)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3.50</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3.14</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3.45</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3.01</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Inventory turnover (times)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2.72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2.87</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3.64</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3.59</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Payables turnover (times)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7.59</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9.12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11.50</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11.84</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Average collection period </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104</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116</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106</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121</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Inventory DOH (days)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134</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127</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100</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102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Average payment period (days)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48</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40</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31</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Cash conversion cycle (days)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191</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203</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174</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192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Fixed Assets Turnover (times)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3.48</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3.64</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4.36</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4.50</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230">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Total Assets Turnover (times)</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0.82</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0.93</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1.09</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4300" marR="91440" algn="ctr" defTabSz="914400" rtl="0" eaLnBrk="1" latinLnBrk="0" hangingPunct="1">
                        <a:lnSpc>
                          <a:spcPct val="115000"/>
                        </a:lnSpc>
                        <a:spcBef>
                          <a:spcPts val="0"/>
                        </a:spcBef>
                        <a:spcAft>
                          <a:spcPts val="0"/>
                        </a:spcAft>
                      </a:pPr>
                      <a:r>
                        <a:rPr lang="en-US" sz="1600" b="1" kern="1200" dirty="0">
                          <a:solidFill>
                            <a:schemeClr val="tx1"/>
                          </a:solidFill>
                          <a:latin typeface="+mj-lt"/>
                          <a:ea typeface="Times New Roman"/>
                          <a:cs typeface="Arial"/>
                        </a:rPr>
                        <a:t>1.07</a:t>
                      </a:r>
                    </a:p>
                  </a:txBody>
                  <a:tcPr marL="57600" marR="5760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651" name="Rectangle 3"/>
          <p:cNvSpPr>
            <a:spLocks noChangeArrowheads="1"/>
          </p:cNvSpPr>
          <p:nvPr/>
        </p:nvSpPr>
        <p:spPr bwMode="auto">
          <a:xfrm>
            <a:off x="12401" y="1636388"/>
            <a:ext cx="909730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tabLst>
                <a:tab pos="-457200" algn="l"/>
                <a:tab pos="2305050" algn="l"/>
              </a:tabLst>
            </a:pPr>
            <a:r>
              <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4-Operating Efficiency</a:t>
            </a:r>
          </a:p>
        </p:txBody>
      </p:sp>
      <p:sp>
        <p:nvSpPr>
          <p:cNvPr id="27652" name="Rectangle 4"/>
          <p:cNvSpPr>
            <a:spLocks noChangeArrowheads="1"/>
          </p:cNvSpPr>
          <p:nvPr/>
        </p:nvSpPr>
        <p:spPr bwMode="auto">
          <a:xfrm>
            <a:off x="292312" y="5721719"/>
            <a:ext cx="869928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GB" sz="1600" b="1" i="0" u="sng" strike="noStrike" cap="none" normalizeH="0" baseline="0" dirty="0" smtClean="0">
                <a:ln>
                  <a:noFill/>
                </a:ln>
                <a:solidFill>
                  <a:schemeClr val="tx1"/>
                </a:solidFill>
                <a:effectLst/>
                <a:latin typeface="+mj-lt"/>
                <a:ea typeface="Times New Roman" pitchFamily="18" charset="0"/>
                <a:cs typeface="Segoe UI" pitchFamily="34" charset="0"/>
              </a:rPr>
              <a:t>The Company Cash Conversion Cycle</a:t>
            </a:r>
            <a:r>
              <a:rPr kumimoji="0" lang="en-GB" sz="1600" b="1" i="0" u="none" strike="noStrike" cap="none" normalizeH="0" baseline="0" dirty="0" smtClean="0">
                <a:ln>
                  <a:noFill/>
                </a:ln>
                <a:solidFill>
                  <a:schemeClr val="tx1"/>
                </a:solidFill>
                <a:effectLst/>
                <a:latin typeface="+mj-lt"/>
                <a:ea typeface="Times New Roman" pitchFamily="18" charset="0"/>
                <a:cs typeface="Segoe UI" pitchFamily="34" charset="0"/>
              </a:rPr>
              <a:t> maintained average 6.5 month with a CCC of less than 6 months in 2011 due to high sales in 2011 &amp; thus higher COGS and lower inventory DOH and A/P DOH</a:t>
            </a:r>
            <a:endParaRPr kumimoji="0" lang="en-GB" sz="1600" b="1"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76111" y="228600"/>
            <a:ext cx="4391780" cy="461665"/>
          </a:xfrm>
          <a:prstGeom prst="rect">
            <a:avLst/>
          </a:prstGeom>
        </p:spPr>
        <p:txBody>
          <a:bodyPr wrap="square">
            <a:spAutoFit/>
          </a:bodyPr>
          <a:lstStyle/>
          <a:p>
            <a:pPr algn="ctr" fontAlgn="base">
              <a:spcBef>
                <a:spcPct val="0"/>
              </a:spcBef>
              <a:spcAft>
                <a:spcPct val="0"/>
              </a:spcAft>
              <a:tabLst>
                <a:tab pos="-457200" algn="l"/>
                <a:tab pos="2305050" algn="l"/>
              </a:tabLst>
            </a:pPr>
            <a:r>
              <a:rPr lang="en-US" sz="2400" b="1" u="sng"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Sewedy</a:t>
            </a: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Electric Capital </a:t>
            </a: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Structure</a:t>
            </a:r>
            <a:endPar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graphicFrame>
        <p:nvGraphicFramePr>
          <p:cNvPr id="15" name="Table 14"/>
          <p:cNvGraphicFramePr>
            <a:graphicFrameLocks noGrp="1"/>
          </p:cNvGraphicFramePr>
          <p:nvPr/>
        </p:nvGraphicFramePr>
        <p:xfrm>
          <a:off x="381000" y="3810001"/>
          <a:ext cx="8382000" cy="2057399"/>
        </p:xfrm>
        <a:graphic>
          <a:graphicData uri="http://schemas.openxmlformats.org/drawingml/2006/table">
            <a:tbl>
              <a:tblPr/>
              <a:tblGrid>
                <a:gridCol w="4191000"/>
                <a:gridCol w="4191000"/>
              </a:tblGrid>
              <a:tr h="275580">
                <a:tc>
                  <a:txBody>
                    <a:bodyPr/>
                    <a:lstStyle/>
                    <a:p>
                      <a:pPr marL="0" marR="0" algn="ctr">
                        <a:lnSpc>
                          <a:spcPct val="115000"/>
                        </a:lnSpc>
                        <a:spcBef>
                          <a:spcPts val="0"/>
                        </a:spcBef>
                        <a:spcAft>
                          <a:spcPts val="0"/>
                        </a:spcAft>
                      </a:pPr>
                      <a:r>
                        <a:rPr lang="en-US" sz="1600" b="1" dirty="0">
                          <a:latin typeface="Segoe UI"/>
                          <a:ea typeface="Times New Roman"/>
                          <a:cs typeface="Arial"/>
                        </a:rPr>
                        <a:t>Assets(% to total footings)</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Segoe UI"/>
                          <a:ea typeface="Times New Roman"/>
                          <a:cs typeface="Arial"/>
                        </a:rPr>
                        <a:t>Liabilities &amp; OE(% to total footings)</a:t>
                      </a:r>
                      <a:endParaRPr lang="en-US" sz="160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r>
              <a:tr h="673970">
                <a:tc rowSpan="2">
                  <a:txBody>
                    <a:bodyPr/>
                    <a:lstStyle/>
                    <a:p>
                      <a:pPr marL="0" marR="0" algn="ctr">
                        <a:lnSpc>
                          <a:spcPct val="115000"/>
                        </a:lnSpc>
                        <a:spcBef>
                          <a:spcPts val="0"/>
                        </a:spcBef>
                        <a:spcAft>
                          <a:spcPts val="0"/>
                        </a:spcAft>
                      </a:pPr>
                      <a:r>
                        <a:rPr lang="en-US" sz="1600" b="1" dirty="0">
                          <a:latin typeface="Segoe UI"/>
                          <a:ea typeface="Times New Roman"/>
                          <a:cs typeface="Arial"/>
                        </a:rPr>
                        <a:t>Current Assets=</a:t>
                      </a:r>
                      <a:r>
                        <a:rPr lang="en-US" sz="1600" dirty="0">
                          <a:latin typeface="Segoe UI"/>
                          <a:ea typeface="Times New Roman"/>
                          <a:cs typeface="Arial"/>
                        </a:rPr>
                        <a:t>9.8</a:t>
                      </a:r>
                      <a:r>
                        <a:rPr lang="en-US" sz="1600" b="1" dirty="0">
                          <a:latin typeface="Segoe UI"/>
                          <a:ea typeface="Times New Roman"/>
                          <a:cs typeface="Arial"/>
                        </a:rPr>
                        <a:t>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dirty="0">
                          <a:latin typeface="Segoe UI"/>
                          <a:ea typeface="Times New Roman"/>
                          <a:cs typeface="Arial"/>
                        </a:rPr>
                        <a:t>70-72%</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600" b="1" dirty="0">
                          <a:latin typeface="Segoe UI"/>
                          <a:ea typeface="Times New Roman"/>
                          <a:cs typeface="Arial"/>
                        </a:rPr>
                        <a:t>Current Liabilities=7.5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b="1" dirty="0">
                          <a:latin typeface="Segoe UI"/>
                          <a:ea typeface="Times New Roman"/>
                          <a:cs typeface="Arial"/>
                        </a:rPr>
                        <a:t>54%</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38815">
                <a:tc vMerge="1">
                  <a:txBody>
                    <a:bodyPr/>
                    <a:lstStyle/>
                    <a:p>
                      <a:endParaRPr lang="en-US"/>
                    </a:p>
                  </a:txBody>
                  <a:tcPr/>
                </a:tc>
                <a:tc rowSpan="2">
                  <a:txBody>
                    <a:bodyPr/>
                    <a:lstStyle/>
                    <a:p>
                      <a:pPr marL="0" marR="0" algn="ctr">
                        <a:lnSpc>
                          <a:spcPct val="115000"/>
                        </a:lnSpc>
                        <a:spcBef>
                          <a:spcPts val="0"/>
                        </a:spcBef>
                        <a:spcAft>
                          <a:spcPts val="0"/>
                        </a:spcAft>
                      </a:pPr>
                      <a:r>
                        <a:rPr lang="en-US" sz="1600" b="1">
                          <a:latin typeface="Segoe UI"/>
                          <a:ea typeface="Times New Roman"/>
                          <a:cs typeface="Arial"/>
                        </a:rPr>
                        <a:t>Owner’s Equity=4.8-5.1 bn</a:t>
                      </a:r>
                      <a:endParaRPr lang="en-US" sz="1600">
                        <a:latin typeface="Calibri"/>
                        <a:ea typeface="Times New Roman"/>
                        <a:cs typeface="Arial"/>
                      </a:endParaRPr>
                    </a:p>
                    <a:p>
                      <a:pPr marL="0" marR="0" algn="ctr">
                        <a:lnSpc>
                          <a:spcPct val="115000"/>
                        </a:lnSpc>
                        <a:spcBef>
                          <a:spcPts val="0"/>
                        </a:spcBef>
                        <a:spcAft>
                          <a:spcPts val="0"/>
                        </a:spcAft>
                      </a:pPr>
                      <a:r>
                        <a:rPr lang="en-US" sz="1600" b="1">
                          <a:latin typeface="Segoe UI"/>
                          <a:ea typeface="Times New Roman"/>
                          <a:cs typeface="Arial"/>
                        </a:rPr>
                        <a:t>34.5%-36.5%</a:t>
                      </a:r>
                      <a:endParaRPr lang="en-US" sz="160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17875">
                <a:tc rowSpan="2">
                  <a:txBody>
                    <a:bodyPr/>
                    <a:lstStyle/>
                    <a:p>
                      <a:pPr marL="0" marR="0" algn="ctr">
                        <a:lnSpc>
                          <a:spcPct val="115000"/>
                        </a:lnSpc>
                        <a:spcBef>
                          <a:spcPts val="0"/>
                        </a:spcBef>
                        <a:spcAft>
                          <a:spcPts val="0"/>
                        </a:spcAft>
                      </a:pPr>
                      <a:r>
                        <a:rPr lang="en-US" sz="1600" b="1" dirty="0">
                          <a:latin typeface="Segoe UI"/>
                          <a:ea typeface="Times New Roman"/>
                          <a:cs typeface="Arial"/>
                        </a:rPr>
                        <a:t>Long term Assets=from 3.8-4.2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dirty="0">
                          <a:latin typeface="Segoe UI"/>
                          <a:ea typeface="Times New Roman"/>
                          <a:cs typeface="Arial"/>
                        </a:rPr>
                        <a:t>28-30</a:t>
                      </a:r>
                      <a:r>
                        <a:rPr lang="en-US" sz="1600" b="1" dirty="0">
                          <a:latin typeface="Segoe UI"/>
                          <a:ea typeface="Times New Roman"/>
                          <a:cs typeface="Arial"/>
                        </a:rPr>
                        <a:t>%</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vMerge="1">
                  <a:txBody>
                    <a:bodyPr/>
                    <a:lstStyle/>
                    <a:p>
                      <a:endParaRPr lang="en-US"/>
                    </a:p>
                  </a:txBody>
                  <a:tcPr/>
                </a:tc>
              </a:tr>
              <a:tr h="551159">
                <a:tc vMerge="1">
                  <a:txBody>
                    <a:bodyPr/>
                    <a:lstStyle/>
                    <a:p>
                      <a:endParaRPr lang="en-US"/>
                    </a:p>
                  </a:txBody>
                  <a:tcPr/>
                </a:tc>
                <a:tc>
                  <a:txBody>
                    <a:bodyPr/>
                    <a:lstStyle/>
                    <a:p>
                      <a:pPr marL="0" marR="0" algn="ctr">
                        <a:lnSpc>
                          <a:spcPct val="115000"/>
                        </a:lnSpc>
                        <a:spcBef>
                          <a:spcPts val="0"/>
                        </a:spcBef>
                        <a:spcAft>
                          <a:spcPts val="0"/>
                        </a:spcAft>
                      </a:pPr>
                      <a:r>
                        <a:rPr lang="en-US" sz="1600" b="1" dirty="0">
                          <a:latin typeface="Segoe UI"/>
                          <a:ea typeface="Times New Roman"/>
                          <a:cs typeface="Arial"/>
                        </a:rPr>
                        <a:t>Long term liabilities=1.1-1.3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b="1" dirty="0">
                          <a:latin typeface="Segoe UI"/>
                          <a:ea typeface="Times New Roman"/>
                          <a:cs typeface="Arial"/>
                        </a:rPr>
                        <a:t>7.9%-9.4%</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28676" name="Rectangle 4"/>
          <p:cNvSpPr>
            <a:spLocks noChangeArrowheads="1"/>
          </p:cNvSpPr>
          <p:nvPr/>
        </p:nvSpPr>
        <p:spPr bwMode="auto">
          <a:xfrm rot="10800000" flipV="1">
            <a:off x="299623" y="3185312"/>
            <a:ext cx="869197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2011-2012</a:t>
            </a:r>
          </a:p>
        </p:txBody>
      </p:sp>
      <p:sp>
        <p:nvSpPr>
          <p:cNvPr id="28677" name="Rectangle 5"/>
          <p:cNvSpPr>
            <a:spLocks noChangeArrowheads="1"/>
          </p:cNvSpPr>
          <p:nvPr/>
        </p:nvSpPr>
        <p:spPr bwMode="auto">
          <a:xfrm>
            <a:off x="0" y="705584"/>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2010</a:t>
            </a:r>
          </a:p>
          <a:p>
            <a:pPr marL="0" marR="0" lvl="0" indent="0" algn="ctr" defTabSz="914400" rtl="0" eaLnBrk="1" fontAlgn="base" latinLnBrk="0" hangingPunct="1">
              <a:lnSpc>
                <a:spcPct val="100000"/>
              </a:lnSpc>
              <a:spcBef>
                <a:spcPct val="0"/>
              </a:spcBef>
              <a:spcAft>
                <a:spcPct val="0"/>
              </a:spcAft>
              <a:buClrTx/>
              <a:buSzTx/>
              <a:buFontTx/>
              <a:buNone/>
              <a:tabLst/>
            </a:pPr>
            <a:endPar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graphicFrame>
        <p:nvGraphicFramePr>
          <p:cNvPr id="19" name="Table 18"/>
          <p:cNvGraphicFramePr>
            <a:graphicFrameLocks noGrp="1"/>
          </p:cNvGraphicFramePr>
          <p:nvPr/>
        </p:nvGraphicFramePr>
        <p:xfrm>
          <a:off x="228600" y="1219199"/>
          <a:ext cx="8686800" cy="1968044"/>
        </p:xfrm>
        <a:graphic>
          <a:graphicData uri="http://schemas.openxmlformats.org/drawingml/2006/table">
            <a:tbl>
              <a:tblPr/>
              <a:tblGrid>
                <a:gridCol w="4343400"/>
                <a:gridCol w="4343400"/>
              </a:tblGrid>
              <a:tr h="195089">
                <a:tc>
                  <a:txBody>
                    <a:bodyPr/>
                    <a:lstStyle/>
                    <a:p>
                      <a:pPr marL="0" marR="0" algn="ctr">
                        <a:lnSpc>
                          <a:spcPct val="115000"/>
                        </a:lnSpc>
                        <a:spcBef>
                          <a:spcPts val="0"/>
                        </a:spcBef>
                        <a:spcAft>
                          <a:spcPts val="0"/>
                        </a:spcAft>
                      </a:pPr>
                      <a:r>
                        <a:rPr lang="en-US" sz="1600" b="1" dirty="0">
                          <a:latin typeface="Segoe UI"/>
                          <a:ea typeface="Times New Roman"/>
                          <a:cs typeface="Arial"/>
                        </a:rPr>
                        <a:t>Assets(% to total footings)</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Segoe UI"/>
                          <a:ea typeface="Times New Roman"/>
                          <a:cs typeface="Arial"/>
                        </a:rPr>
                        <a:t>Liabilities &amp; OE(% to total footings)</a:t>
                      </a:r>
                      <a:endParaRPr lang="en-US" sz="160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r>
              <a:tr h="620255">
                <a:tc rowSpan="2">
                  <a:txBody>
                    <a:bodyPr/>
                    <a:lstStyle/>
                    <a:p>
                      <a:pPr marL="0" marR="0" algn="ctr">
                        <a:lnSpc>
                          <a:spcPct val="115000"/>
                        </a:lnSpc>
                        <a:spcBef>
                          <a:spcPts val="0"/>
                        </a:spcBef>
                        <a:spcAft>
                          <a:spcPts val="0"/>
                        </a:spcAft>
                      </a:pPr>
                      <a:r>
                        <a:rPr lang="en-US" sz="1600" b="1" dirty="0">
                          <a:latin typeface="Segoe UI"/>
                          <a:ea typeface="Times New Roman"/>
                          <a:cs typeface="Arial"/>
                        </a:rPr>
                        <a:t>Current Assets=</a:t>
                      </a:r>
                      <a:r>
                        <a:rPr lang="en-US" sz="1600" dirty="0">
                          <a:latin typeface="Segoe UI"/>
                          <a:ea typeface="Times New Roman"/>
                          <a:cs typeface="Arial"/>
                        </a:rPr>
                        <a:t>9.6</a:t>
                      </a:r>
                      <a:r>
                        <a:rPr lang="en-US" sz="1600" b="1" dirty="0">
                          <a:latin typeface="Segoe UI"/>
                          <a:ea typeface="Times New Roman"/>
                          <a:cs typeface="Arial"/>
                        </a:rPr>
                        <a:t>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dirty="0">
                          <a:latin typeface="Segoe UI"/>
                          <a:ea typeface="Times New Roman"/>
                          <a:cs typeface="Arial"/>
                        </a:rPr>
                        <a:t>69.1</a:t>
                      </a:r>
                      <a:r>
                        <a:rPr lang="en-US" sz="1600" b="1" dirty="0">
                          <a:latin typeface="Segoe UI"/>
                          <a:ea typeface="Times New Roman"/>
                          <a:cs typeface="Arial"/>
                        </a:rPr>
                        <a:t>%</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600" b="1" dirty="0">
                          <a:latin typeface="Segoe UI"/>
                          <a:ea typeface="Times New Roman"/>
                          <a:cs typeface="Arial"/>
                        </a:rPr>
                        <a:t>Current Liabilities=7.3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b="1" dirty="0">
                          <a:latin typeface="Segoe UI"/>
                          <a:ea typeface="Times New Roman"/>
                          <a:cs typeface="Arial"/>
                        </a:rPr>
                        <a:t>52.5%</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8064">
                <a:tc vMerge="1">
                  <a:txBody>
                    <a:bodyPr/>
                    <a:lstStyle/>
                    <a:p>
                      <a:endParaRPr lang="en-US"/>
                    </a:p>
                  </a:txBody>
                  <a:tcPr/>
                </a:tc>
                <a:tc rowSpan="2">
                  <a:txBody>
                    <a:bodyPr/>
                    <a:lstStyle/>
                    <a:p>
                      <a:pPr marL="0" marR="0" algn="ctr">
                        <a:lnSpc>
                          <a:spcPct val="115000"/>
                        </a:lnSpc>
                        <a:spcBef>
                          <a:spcPts val="0"/>
                        </a:spcBef>
                        <a:spcAft>
                          <a:spcPts val="0"/>
                        </a:spcAft>
                      </a:pPr>
                      <a:r>
                        <a:rPr lang="en-US" sz="1600" b="1">
                          <a:latin typeface="Segoe UI"/>
                          <a:ea typeface="Times New Roman"/>
                          <a:cs typeface="Arial"/>
                        </a:rPr>
                        <a:t>Owner’s Equity=4.9 bn</a:t>
                      </a:r>
                      <a:endParaRPr lang="en-US" sz="1600">
                        <a:latin typeface="Calibri"/>
                        <a:ea typeface="Times New Roman"/>
                        <a:cs typeface="Arial"/>
                      </a:endParaRPr>
                    </a:p>
                    <a:p>
                      <a:pPr marL="0" marR="0" algn="ctr">
                        <a:lnSpc>
                          <a:spcPct val="115000"/>
                        </a:lnSpc>
                        <a:spcBef>
                          <a:spcPts val="0"/>
                        </a:spcBef>
                        <a:spcAft>
                          <a:spcPts val="0"/>
                        </a:spcAft>
                      </a:pPr>
                      <a:r>
                        <a:rPr lang="en-US" sz="1600" b="1">
                          <a:latin typeface="Segoe UI"/>
                          <a:ea typeface="Times New Roman"/>
                          <a:cs typeface="Arial"/>
                        </a:rPr>
                        <a:t>35.2%</a:t>
                      </a:r>
                      <a:endParaRPr lang="en-US" sz="160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366616">
                <a:tc rowSpan="2">
                  <a:txBody>
                    <a:bodyPr/>
                    <a:lstStyle/>
                    <a:p>
                      <a:pPr marL="0" marR="0" algn="ctr">
                        <a:lnSpc>
                          <a:spcPct val="115000"/>
                        </a:lnSpc>
                        <a:spcBef>
                          <a:spcPts val="0"/>
                        </a:spcBef>
                        <a:spcAft>
                          <a:spcPts val="0"/>
                        </a:spcAft>
                      </a:pPr>
                      <a:r>
                        <a:rPr lang="en-US" sz="1600" b="1" dirty="0">
                          <a:latin typeface="Segoe UI"/>
                          <a:ea typeface="Times New Roman"/>
                          <a:cs typeface="Arial"/>
                        </a:rPr>
                        <a:t>Long term Assets=4.3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dirty="0">
                          <a:latin typeface="Segoe UI"/>
                          <a:ea typeface="Times New Roman"/>
                          <a:cs typeface="Arial"/>
                        </a:rPr>
                        <a:t>30.9</a:t>
                      </a:r>
                      <a:r>
                        <a:rPr lang="en-US" sz="1600" b="1" dirty="0">
                          <a:latin typeface="Segoe UI"/>
                          <a:ea typeface="Times New Roman"/>
                          <a:cs typeface="Arial"/>
                        </a:rPr>
                        <a:t>%</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vMerge="1">
                  <a:txBody>
                    <a:bodyPr/>
                    <a:lstStyle/>
                    <a:p>
                      <a:endParaRPr lang="en-US"/>
                    </a:p>
                  </a:txBody>
                  <a:tcPr/>
                </a:tc>
              </a:tr>
              <a:tr h="390178">
                <a:tc vMerge="1">
                  <a:txBody>
                    <a:bodyPr/>
                    <a:lstStyle/>
                    <a:p>
                      <a:endParaRPr lang="en-US"/>
                    </a:p>
                  </a:txBody>
                  <a:tcPr/>
                </a:tc>
                <a:tc>
                  <a:txBody>
                    <a:bodyPr/>
                    <a:lstStyle/>
                    <a:p>
                      <a:pPr marL="0" marR="0" algn="ctr">
                        <a:lnSpc>
                          <a:spcPct val="115000"/>
                        </a:lnSpc>
                        <a:spcBef>
                          <a:spcPts val="0"/>
                        </a:spcBef>
                        <a:spcAft>
                          <a:spcPts val="0"/>
                        </a:spcAft>
                      </a:pPr>
                      <a:r>
                        <a:rPr lang="en-US" sz="1600" b="1" dirty="0">
                          <a:latin typeface="Segoe UI"/>
                          <a:ea typeface="Times New Roman"/>
                          <a:cs typeface="Arial"/>
                        </a:rPr>
                        <a:t>Long term liabilities=1.7 </a:t>
                      </a:r>
                      <a:r>
                        <a:rPr lang="en-US" sz="1600" b="1" dirty="0" err="1">
                          <a:latin typeface="Segoe UI"/>
                          <a:ea typeface="Times New Roman"/>
                          <a:cs typeface="Arial"/>
                        </a:rPr>
                        <a:t>bn</a:t>
                      </a:r>
                      <a:endParaRPr lang="en-US" sz="1600" dirty="0">
                        <a:latin typeface="Calibri"/>
                        <a:ea typeface="Times New Roman"/>
                        <a:cs typeface="Arial"/>
                      </a:endParaRPr>
                    </a:p>
                    <a:p>
                      <a:pPr marL="0" marR="0" algn="ctr">
                        <a:lnSpc>
                          <a:spcPct val="115000"/>
                        </a:lnSpc>
                        <a:spcBef>
                          <a:spcPts val="0"/>
                        </a:spcBef>
                        <a:spcAft>
                          <a:spcPts val="0"/>
                        </a:spcAft>
                      </a:pPr>
                      <a:r>
                        <a:rPr lang="en-US" sz="1600" b="1" dirty="0">
                          <a:latin typeface="Segoe UI"/>
                          <a:ea typeface="Times New Roman"/>
                          <a:cs typeface="Arial"/>
                        </a:rPr>
                        <a:t>12.3%</a:t>
                      </a:r>
                      <a:endParaRPr lang="en-US" sz="1600" dirty="0">
                        <a:latin typeface="Calibri"/>
                        <a:ea typeface="Times New Roman"/>
                        <a:cs typeface="Arial"/>
                      </a:endParaRPr>
                    </a:p>
                  </a:txBody>
                  <a:tcPr marL="58804" marR="58804"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28678" name="Rectangle 6"/>
          <p:cNvSpPr>
            <a:spLocks noChangeArrowheads="1"/>
          </p:cNvSpPr>
          <p:nvPr/>
        </p:nvSpPr>
        <p:spPr bwMode="auto">
          <a:xfrm>
            <a:off x="1" y="5949922"/>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strike="noStrike" cap="none" normalizeH="0" baseline="0" dirty="0" smtClean="0">
                <a:ln>
                  <a:noFill/>
                </a:ln>
                <a:solidFill>
                  <a:schemeClr val="tx1"/>
                </a:solidFill>
                <a:effectLst/>
                <a:latin typeface="+mj-lt"/>
                <a:ea typeface="Times New Roman" pitchFamily="18" charset="0"/>
                <a:cs typeface="Segoe UI" pitchFamily="34" charset="0"/>
              </a:rPr>
              <a:t>By monitoring company capital structure we find the company  stable dependence on internal sources of finance from OE in addition to external sources of finance with a growing capital from YOY </a:t>
            </a:r>
            <a:endParaRPr kumimoji="0" lang="en-US" sz="1600" b="1" i="0"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0" y="457200"/>
          <a:ext cx="6096000" cy="562547"/>
        </p:xfrm>
        <a:graphic>
          <a:graphicData uri="http://schemas.openxmlformats.org/drawingml/2006/table">
            <a:tbl>
              <a:tblPr/>
              <a:tblGrid>
                <a:gridCol w="6096000"/>
              </a:tblGrid>
              <a:tr h="1143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 pos="2305050" algn="l"/>
                        </a:tabLst>
                      </a:pPr>
                      <a:r>
                        <a:rPr lang="en-US" sz="2400" b="1" u="sng" kern="120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n-lt"/>
                          <a:ea typeface="+mn-ea"/>
                          <a:cs typeface="+mn-cs"/>
                        </a:rPr>
                        <a:t>ElSewedy Dividend History</a:t>
                      </a:r>
                    </a:p>
                  </a:txBody>
                  <a:tcPr marL="0" marR="0" marT="0" marB="0">
                    <a:lnL>
                      <a:noFill/>
                    </a:lnL>
                    <a:lnR>
                      <a:noFill/>
                    </a:lnR>
                    <a:lnT>
                      <a:noFill/>
                    </a:lnT>
                    <a:lnB>
                      <a:noFill/>
                    </a:lnB>
                  </a:tcPr>
                </a:tc>
              </a:tr>
              <a:tr h="114300">
                <a:tc>
                  <a:txBody>
                    <a:bodyPr/>
                    <a:lstStyle/>
                    <a:p>
                      <a:pPr marL="0" marR="0">
                        <a:lnSpc>
                          <a:spcPct val="115000"/>
                        </a:lnSpc>
                        <a:spcBef>
                          <a:spcPts val="0"/>
                        </a:spcBef>
                        <a:spcAft>
                          <a:spcPts val="0"/>
                        </a:spcAft>
                      </a:pPr>
                      <a:r>
                        <a:rPr lang="en-US" sz="1200" dirty="0">
                          <a:latin typeface="Segoe UI"/>
                          <a:ea typeface="Times New Roman"/>
                          <a:cs typeface="Arial"/>
                        </a:rPr>
                        <a:t> </a:t>
                      </a:r>
                      <a:endParaRPr lang="en-US" sz="1100" dirty="0">
                        <a:latin typeface="Calibri"/>
                        <a:ea typeface="Times New Roman"/>
                        <a:cs typeface="Arial"/>
                      </a:endParaRPr>
                    </a:p>
                  </a:txBody>
                  <a:tcPr marL="0" marR="0" marT="0" marB="0" anchor="ctr">
                    <a:lnL>
                      <a:noFill/>
                    </a:lnL>
                    <a:lnR>
                      <a:noFill/>
                    </a:lnR>
                    <a:lnT>
                      <a:noFill/>
                    </a:lnT>
                    <a:lnB>
                      <a:noFill/>
                    </a:lnB>
                  </a:tcPr>
                </a:tc>
              </a:tr>
            </a:tbl>
          </a:graphicData>
        </a:graphic>
      </p:graphicFrame>
      <p:graphicFrame>
        <p:nvGraphicFramePr>
          <p:cNvPr id="3" name="Table 2"/>
          <p:cNvGraphicFramePr>
            <a:graphicFrameLocks noGrp="1"/>
          </p:cNvGraphicFramePr>
          <p:nvPr/>
        </p:nvGraphicFramePr>
        <p:xfrm>
          <a:off x="457200" y="2362202"/>
          <a:ext cx="8305800" cy="3581397"/>
        </p:xfrm>
        <a:graphic>
          <a:graphicData uri="http://schemas.openxmlformats.org/drawingml/2006/table">
            <a:tbl>
              <a:tblPr/>
              <a:tblGrid>
                <a:gridCol w="2491740"/>
                <a:gridCol w="5814060"/>
              </a:tblGrid>
              <a:tr h="483165">
                <a:tc>
                  <a:txBody>
                    <a:bodyPr/>
                    <a:lstStyle/>
                    <a:p>
                      <a:pPr marL="0" marR="0" algn="ctr">
                        <a:lnSpc>
                          <a:spcPct val="115000"/>
                        </a:lnSpc>
                        <a:spcBef>
                          <a:spcPts val="0"/>
                        </a:spcBef>
                        <a:spcAft>
                          <a:spcPts val="0"/>
                        </a:spcAft>
                      </a:pPr>
                      <a:r>
                        <a:rPr lang="en-US" sz="1600" b="1" dirty="0">
                          <a:latin typeface="+mj-lt"/>
                          <a:ea typeface="Times New Roman"/>
                          <a:cs typeface="Arial"/>
                        </a:rPr>
                        <a:t>18/08/2008</a:t>
                      </a:r>
                    </a:p>
                  </a:txBody>
                  <a:tcPr marL="0" marR="0" marT="0" marB="0">
                    <a:lnL>
                      <a:noFill/>
                    </a:lnL>
                    <a:lnR>
                      <a:noFill/>
                    </a:lnR>
                    <a:lnT>
                      <a:noFill/>
                    </a:lnT>
                    <a:lnB>
                      <a:noFill/>
                    </a:lnB>
                    <a:solidFill>
                      <a:srgbClr val="D7D7D7"/>
                    </a:solidFill>
                  </a:tcPr>
                </a:tc>
                <a:tc>
                  <a:txBody>
                    <a:bodyPr/>
                    <a:lstStyle/>
                    <a:p>
                      <a:pPr marL="0" marR="0" algn="ctr">
                        <a:lnSpc>
                          <a:spcPct val="115000"/>
                        </a:lnSpc>
                        <a:spcBef>
                          <a:spcPts val="0"/>
                        </a:spcBef>
                        <a:spcAft>
                          <a:spcPts val="0"/>
                        </a:spcAft>
                      </a:pPr>
                      <a:r>
                        <a:rPr lang="en-US" sz="1600" b="1">
                          <a:latin typeface="+mj-lt"/>
                          <a:ea typeface="Times New Roman"/>
                          <a:cs typeface="Arial"/>
                        </a:rPr>
                        <a:t>1 for 10 stock dividend</a:t>
                      </a:r>
                    </a:p>
                  </a:txBody>
                  <a:tcPr marL="0" marR="0" marT="0" marB="0" anchor="ctr">
                    <a:lnL>
                      <a:noFill/>
                    </a:lnL>
                    <a:lnR>
                      <a:noFill/>
                    </a:lnR>
                    <a:lnT>
                      <a:noFill/>
                    </a:lnT>
                    <a:lnB>
                      <a:noFill/>
                    </a:lnB>
                    <a:solidFill>
                      <a:srgbClr val="D7D7D7"/>
                    </a:solidFill>
                  </a:tcPr>
                </a:tc>
              </a:tr>
              <a:tr h="516372">
                <a:tc>
                  <a:txBody>
                    <a:bodyPr/>
                    <a:lstStyle/>
                    <a:p>
                      <a:pPr marL="0" marR="0" algn="ctr">
                        <a:lnSpc>
                          <a:spcPct val="115000"/>
                        </a:lnSpc>
                        <a:spcBef>
                          <a:spcPts val="0"/>
                        </a:spcBef>
                        <a:spcAft>
                          <a:spcPts val="0"/>
                        </a:spcAft>
                      </a:pPr>
                      <a:r>
                        <a:rPr lang="en-US" sz="1600" b="1" dirty="0">
                          <a:highlight>
                            <a:srgbClr val="FFFF00"/>
                          </a:highlight>
                          <a:latin typeface="+mj-lt"/>
                          <a:ea typeface="Times New Roman"/>
                          <a:cs typeface="Arial"/>
                        </a:rPr>
                        <a:t>14/05/2009</a:t>
                      </a:r>
                      <a:endParaRPr lang="en-US" sz="1600" b="1" dirty="0">
                        <a:latin typeface="+mj-lt"/>
                        <a:ea typeface="Times New Roman"/>
                        <a:cs typeface="Arial"/>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1600" b="1">
                          <a:highlight>
                            <a:srgbClr val="FFFF00"/>
                          </a:highlight>
                          <a:latin typeface="+mj-lt"/>
                          <a:ea typeface="Times New Roman"/>
                          <a:cs typeface="Arial"/>
                        </a:rPr>
                        <a:t>LE 1 cash dividend</a:t>
                      </a:r>
                      <a:endParaRPr lang="en-US" sz="1600" b="1">
                        <a:latin typeface="+mj-lt"/>
                        <a:ea typeface="Times New Roman"/>
                        <a:cs typeface="Arial"/>
                      </a:endParaRPr>
                    </a:p>
                  </a:txBody>
                  <a:tcPr marL="0" marR="0" marT="0" marB="0" anchor="ctr">
                    <a:lnL>
                      <a:noFill/>
                    </a:lnL>
                    <a:lnR>
                      <a:noFill/>
                    </a:lnR>
                    <a:lnT>
                      <a:noFill/>
                    </a:lnT>
                    <a:lnB>
                      <a:noFill/>
                    </a:lnB>
                  </a:tcPr>
                </a:tc>
              </a:tr>
              <a:tr h="516372">
                <a:tc>
                  <a:txBody>
                    <a:bodyPr/>
                    <a:lstStyle/>
                    <a:p>
                      <a:pPr marL="0" marR="0" algn="ctr">
                        <a:lnSpc>
                          <a:spcPct val="115000"/>
                        </a:lnSpc>
                        <a:spcBef>
                          <a:spcPts val="0"/>
                        </a:spcBef>
                        <a:spcAft>
                          <a:spcPts val="0"/>
                        </a:spcAft>
                      </a:pPr>
                      <a:r>
                        <a:rPr lang="en-US" sz="1600" b="1" dirty="0">
                          <a:latin typeface="+mj-lt"/>
                          <a:ea typeface="Times New Roman"/>
                          <a:cs typeface="Arial"/>
                        </a:rPr>
                        <a:t>05/10/2010</a:t>
                      </a:r>
                    </a:p>
                  </a:txBody>
                  <a:tcPr marL="0" marR="0" marT="0" marB="0">
                    <a:lnL>
                      <a:noFill/>
                    </a:lnL>
                    <a:lnR>
                      <a:noFill/>
                    </a:lnR>
                    <a:lnT>
                      <a:noFill/>
                    </a:lnT>
                    <a:lnB>
                      <a:noFill/>
                    </a:lnB>
                    <a:solidFill>
                      <a:srgbClr val="D7D7D7"/>
                    </a:solidFill>
                  </a:tcPr>
                </a:tc>
                <a:tc>
                  <a:txBody>
                    <a:bodyPr/>
                    <a:lstStyle/>
                    <a:p>
                      <a:pPr marL="0" marR="0" algn="ctr">
                        <a:lnSpc>
                          <a:spcPct val="115000"/>
                        </a:lnSpc>
                        <a:spcBef>
                          <a:spcPts val="0"/>
                        </a:spcBef>
                        <a:spcAft>
                          <a:spcPts val="0"/>
                        </a:spcAft>
                      </a:pPr>
                      <a:r>
                        <a:rPr lang="en-US" sz="1600" b="1" dirty="0">
                          <a:latin typeface="+mj-lt"/>
                          <a:ea typeface="Times New Roman"/>
                          <a:cs typeface="Arial"/>
                        </a:rPr>
                        <a:t>3 for 10 stock dividend</a:t>
                      </a:r>
                    </a:p>
                  </a:txBody>
                  <a:tcPr marL="0" marR="0" marT="0" marB="0" anchor="ctr">
                    <a:lnL>
                      <a:noFill/>
                    </a:lnL>
                    <a:lnR>
                      <a:noFill/>
                    </a:lnR>
                    <a:lnT>
                      <a:noFill/>
                    </a:lnT>
                    <a:lnB>
                      <a:noFill/>
                    </a:lnB>
                    <a:solidFill>
                      <a:srgbClr val="D7D7D7"/>
                    </a:solidFill>
                  </a:tcPr>
                </a:tc>
              </a:tr>
              <a:tr h="516372">
                <a:tc>
                  <a:txBody>
                    <a:bodyPr/>
                    <a:lstStyle/>
                    <a:p>
                      <a:pPr marL="0" marR="0" algn="ctr">
                        <a:lnSpc>
                          <a:spcPct val="115000"/>
                        </a:lnSpc>
                        <a:spcBef>
                          <a:spcPts val="0"/>
                        </a:spcBef>
                        <a:spcAft>
                          <a:spcPts val="0"/>
                        </a:spcAft>
                      </a:pPr>
                      <a:r>
                        <a:rPr lang="en-US" sz="1600" b="1">
                          <a:highlight>
                            <a:srgbClr val="FFFF00"/>
                          </a:highlight>
                          <a:latin typeface="+mj-lt"/>
                          <a:ea typeface="Times New Roman"/>
                          <a:cs typeface="Arial"/>
                        </a:rPr>
                        <a:t>05/06/2011</a:t>
                      </a:r>
                      <a:endParaRPr lang="en-US" sz="1600" b="1">
                        <a:latin typeface="+mj-lt"/>
                        <a:ea typeface="Times New Roman"/>
                        <a:cs typeface="Arial"/>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1600" b="1" dirty="0">
                          <a:highlight>
                            <a:srgbClr val="FFFF00"/>
                          </a:highlight>
                          <a:latin typeface="+mj-lt"/>
                          <a:ea typeface="Times New Roman"/>
                          <a:cs typeface="Arial"/>
                        </a:rPr>
                        <a:t>LE 1 cash dividend</a:t>
                      </a:r>
                      <a:endParaRPr lang="en-US" sz="1600" b="1" dirty="0">
                        <a:latin typeface="+mj-lt"/>
                        <a:ea typeface="Times New Roman"/>
                        <a:cs typeface="Arial"/>
                      </a:endParaRPr>
                    </a:p>
                  </a:txBody>
                  <a:tcPr marL="0" marR="0" marT="0" marB="0" anchor="ctr">
                    <a:lnL>
                      <a:noFill/>
                    </a:lnL>
                    <a:lnR>
                      <a:noFill/>
                    </a:lnR>
                    <a:lnT>
                      <a:noFill/>
                    </a:lnT>
                    <a:lnB>
                      <a:noFill/>
                    </a:lnB>
                  </a:tcPr>
                </a:tc>
              </a:tr>
              <a:tr h="516372">
                <a:tc>
                  <a:txBody>
                    <a:bodyPr/>
                    <a:lstStyle/>
                    <a:p>
                      <a:pPr marL="0" marR="0" algn="ctr">
                        <a:lnSpc>
                          <a:spcPct val="115000"/>
                        </a:lnSpc>
                        <a:spcBef>
                          <a:spcPts val="0"/>
                        </a:spcBef>
                        <a:spcAft>
                          <a:spcPts val="0"/>
                        </a:spcAft>
                      </a:pPr>
                      <a:r>
                        <a:rPr lang="en-US" sz="1600" b="1">
                          <a:latin typeface="+mj-lt"/>
                          <a:ea typeface="Times New Roman"/>
                          <a:cs typeface="Arial"/>
                        </a:rPr>
                        <a:t>12/09/2011</a:t>
                      </a:r>
                    </a:p>
                  </a:txBody>
                  <a:tcPr marL="0" marR="0" marT="0" marB="0">
                    <a:lnL>
                      <a:noFill/>
                    </a:lnL>
                    <a:lnR>
                      <a:noFill/>
                    </a:lnR>
                    <a:lnT>
                      <a:noFill/>
                    </a:lnT>
                    <a:lnB>
                      <a:noFill/>
                    </a:lnB>
                    <a:solidFill>
                      <a:srgbClr val="D7D7D7"/>
                    </a:solidFill>
                  </a:tcPr>
                </a:tc>
                <a:tc>
                  <a:txBody>
                    <a:bodyPr/>
                    <a:lstStyle/>
                    <a:p>
                      <a:pPr marL="0" marR="0" algn="ctr">
                        <a:lnSpc>
                          <a:spcPct val="115000"/>
                        </a:lnSpc>
                        <a:spcBef>
                          <a:spcPts val="0"/>
                        </a:spcBef>
                        <a:spcAft>
                          <a:spcPts val="0"/>
                        </a:spcAft>
                      </a:pPr>
                      <a:r>
                        <a:rPr lang="en-US" sz="1600" b="1">
                          <a:latin typeface="+mj-lt"/>
                          <a:ea typeface="Times New Roman"/>
                          <a:cs typeface="Arial"/>
                        </a:rPr>
                        <a:t>3 for 10 stock dividend</a:t>
                      </a:r>
                    </a:p>
                  </a:txBody>
                  <a:tcPr marL="0" marR="0" marT="0" marB="0" anchor="ctr">
                    <a:lnL>
                      <a:noFill/>
                    </a:lnL>
                    <a:lnR>
                      <a:noFill/>
                    </a:lnR>
                    <a:lnT>
                      <a:noFill/>
                    </a:lnT>
                    <a:lnB>
                      <a:noFill/>
                    </a:lnB>
                    <a:solidFill>
                      <a:srgbClr val="D7D7D7"/>
                    </a:solidFill>
                  </a:tcPr>
                </a:tc>
              </a:tr>
              <a:tr h="516372">
                <a:tc>
                  <a:txBody>
                    <a:bodyPr/>
                    <a:lstStyle/>
                    <a:p>
                      <a:pPr marL="0" marR="0" algn="ctr">
                        <a:lnSpc>
                          <a:spcPct val="115000"/>
                        </a:lnSpc>
                        <a:spcBef>
                          <a:spcPts val="0"/>
                        </a:spcBef>
                        <a:spcAft>
                          <a:spcPts val="0"/>
                        </a:spcAft>
                      </a:pPr>
                      <a:r>
                        <a:rPr lang="en-US" sz="1600" b="1">
                          <a:highlight>
                            <a:srgbClr val="FFFF00"/>
                          </a:highlight>
                          <a:latin typeface="+mj-lt"/>
                          <a:ea typeface="Times New Roman"/>
                          <a:cs typeface="Arial"/>
                        </a:rPr>
                        <a:t>10/07/2012</a:t>
                      </a:r>
                      <a:endParaRPr lang="en-US" sz="1600" b="1">
                        <a:latin typeface="+mj-lt"/>
                        <a:ea typeface="Times New Roman"/>
                        <a:cs typeface="Arial"/>
                      </a:endParaRPr>
                    </a:p>
                  </a:txBody>
                  <a:tcPr marL="0" marR="0" marT="0" marB="0">
                    <a:lnL>
                      <a:noFill/>
                    </a:lnL>
                    <a:lnR>
                      <a:noFill/>
                    </a:lnR>
                    <a:lnT>
                      <a:noFill/>
                    </a:lnT>
                    <a:lnB>
                      <a:noFill/>
                    </a:lnB>
                  </a:tcPr>
                </a:tc>
                <a:tc>
                  <a:txBody>
                    <a:bodyPr/>
                    <a:lstStyle/>
                    <a:p>
                      <a:pPr marL="0" marR="0" algn="ctr">
                        <a:lnSpc>
                          <a:spcPct val="115000"/>
                        </a:lnSpc>
                        <a:spcBef>
                          <a:spcPts val="0"/>
                        </a:spcBef>
                        <a:spcAft>
                          <a:spcPts val="0"/>
                        </a:spcAft>
                      </a:pPr>
                      <a:r>
                        <a:rPr lang="en-US" sz="1600" b="1" dirty="0">
                          <a:highlight>
                            <a:srgbClr val="FFFF00"/>
                          </a:highlight>
                          <a:latin typeface="+mj-lt"/>
                          <a:ea typeface="Times New Roman"/>
                          <a:cs typeface="Arial"/>
                        </a:rPr>
                        <a:t>LE 1 cash dividend</a:t>
                      </a:r>
                      <a:endParaRPr lang="en-US" sz="1600" b="1" dirty="0">
                        <a:latin typeface="+mj-lt"/>
                        <a:ea typeface="Times New Roman"/>
                        <a:cs typeface="Arial"/>
                      </a:endParaRPr>
                    </a:p>
                  </a:txBody>
                  <a:tcPr marL="0" marR="0" marT="0" marB="0" anchor="ctr">
                    <a:lnL>
                      <a:noFill/>
                    </a:lnL>
                    <a:lnR>
                      <a:noFill/>
                    </a:lnR>
                    <a:lnT>
                      <a:noFill/>
                    </a:lnT>
                    <a:lnB>
                      <a:noFill/>
                    </a:lnB>
                  </a:tcPr>
                </a:tc>
              </a:tr>
              <a:tr h="516372">
                <a:tc>
                  <a:txBody>
                    <a:bodyPr/>
                    <a:lstStyle/>
                    <a:p>
                      <a:pPr marL="0" marR="0" algn="ctr">
                        <a:lnSpc>
                          <a:spcPct val="115000"/>
                        </a:lnSpc>
                        <a:spcBef>
                          <a:spcPts val="0"/>
                        </a:spcBef>
                        <a:spcAft>
                          <a:spcPts val="0"/>
                        </a:spcAft>
                      </a:pPr>
                      <a:r>
                        <a:rPr lang="en-US" sz="1600" b="1">
                          <a:latin typeface="+mj-lt"/>
                          <a:ea typeface="Times New Roman"/>
                          <a:cs typeface="Arial"/>
                        </a:rPr>
                        <a:t>02/07/2013</a:t>
                      </a:r>
                    </a:p>
                  </a:txBody>
                  <a:tcPr marL="0" marR="0" marT="0" marB="0">
                    <a:lnL>
                      <a:noFill/>
                    </a:lnL>
                    <a:lnR>
                      <a:noFill/>
                    </a:lnR>
                    <a:lnT>
                      <a:noFill/>
                    </a:lnT>
                    <a:lnB>
                      <a:noFill/>
                    </a:lnB>
                    <a:solidFill>
                      <a:srgbClr val="D7D7D7"/>
                    </a:solidFill>
                  </a:tcPr>
                </a:tc>
                <a:tc>
                  <a:txBody>
                    <a:bodyPr/>
                    <a:lstStyle/>
                    <a:p>
                      <a:pPr marL="0" marR="0" algn="ctr">
                        <a:lnSpc>
                          <a:spcPct val="115000"/>
                        </a:lnSpc>
                        <a:spcBef>
                          <a:spcPts val="0"/>
                        </a:spcBef>
                        <a:spcAft>
                          <a:spcPts val="0"/>
                        </a:spcAft>
                      </a:pPr>
                      <a:r>
                        <a:rPr lang="en-US" sz="1600" b="1" dirty="0">
                          <a:latin typeface="+mj-lt"/>
                          <a:ea typeface="Times New Roman"/>
                          <a:cs typeface="Arial"/>
                        </a:rPr>
                        <a:t>0.50 LE cash dividend</a:t>
                      </a:r>
                    </a:p>
                  </a:txBody>
                  <a:tcPr marL="0" marR="0" marT="0" marB="0" anchor="ctr">
                    <a:lnL>
                      <a:noFill/>
                    </a:lnL>
                    <a:lnR>
                      <a:noFill/>
                    </a:lnR>
                    <a:lnT>
                      <a:noFill/>
                    </a:lnT>
                    <a:lnB>
                      <a:noFill/>
                    </a:lnB>
                    <a:solidFill>
                      <a:srgbClr val="D7D7D7"/>
                    </a:solidFill>
                  </a:tcPr>
                </a:tc>
              </a:tr>
            </a:tbl>
          </a:graphicData>
        </a:graphic>
      </p:graphicFrame>
      <p:sp>
        <p:nvSpPr>
          <p:cNvPr id="29697" name="Rectangle 1"/>
          <p:cNvSpPr>
            <a:spLocks noChangeArrowheads="1"/>
          </p:cNvSpPr>
          <p:nvPr/>
        </p:nvSpPr>
        <p:spPr bwMode="auto">
          <a:xfrm>
            <a:off x="0" y="1187572"/>
            <a:ext cx="9144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mj-lt"/>
                <a:ea typeface="Times New Roman" pitchFamily="18" charset="0"/>
                <a:cs typeface="Segoe UI" pitchFamily="34" charset="0"/>
              </a:rPr>
              <a:t>From the company dividend schedule above it seems that the group dividends strategy is to distribute constant dividend amount of 1L.E./share each year except for 2010 &amp; 2011 where the company decided to declare 3:10 stock dividends and therefore the company increased its CS equity from it’s retained earnings while maintain its Owners equity with no change.</a:t>
            </a:r>
            <a:endParaRPr kumimoji="0" lang="en-US" sz="1600"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90600" y="1524000"/>
          <a:ext cx="7620000" cy="1822135"/>
        </p:xfrm>
        <a:graphic>
          <a:graphicData uri="http://schemas.openxmlformats.org/drawingml/2006/table">
            <a:tbl>
              <a:tblPr/>
              <a:tblGrid>
                <a:gridCol w="3326689"/>
                <a:gridCol w="1581746"/>
                <a:gridCol w="1506425"/>
                <a:gridCol w="1205140"/>
              </a:tblGrid>
              <a:tr h="364427">
                <a:tc>
                  <a:txBody>
                    <a:bodyPr/>
                    <a:lstStyle/>
                    <a:p>
                      <a:pPr marL="0" marR="0" algn="ctr">
                        <a:lnSpc>
                          <a:spcPct val="115000"/>
                        </a:lnSpc>
                        <a:spcBef>
                          <a:spcPts val="0"/>
                        </a:spcBef>
                        <a:spcAft>
                          <a:spcPts val="0"/>
                        </a:spcAft>
                      </a:pPr>
                      <a:r>
                        <a:rPr lang="en-US" sz="1200" b="1" dirty="0">
                          <a:latin typeface="Segoe UI"/>
                          <a:ea typeface="Times New Roman"/>
                          <a:cs typeface="Arial"/>
                        </a:rPr>
                        <a:t>Year</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2013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2014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2015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427">
                <a:tc>
                  <a:txBody>
                    <a:bodyPr/>
                    <a:lstStyle/>
                    <a:p>
                      <a:pPr marL="0" marR="0" algn="ctr">
                        <a:lnSpc>
                          <a:spcPct val="115000"/>
                        </a:lnSpc>
                        <a:spcBef>
                          <a:spcPts val="0"/>
                        </a:spcBef>
                        <a:spcAft>
                          <a:spcPts val="0"/>
                        </a:spcAft>
                      </a:pPr>
                      <a:r>
                        <a:rPr lang="en-US" sz="1200" b="1">
                          <a:latin typeface="Segoe UI"/>
                          <a:ea typeface="Times New Roman"/>
                          <a:cs typeface="Arial"/>
                        </a:rPr>
                        <a:t>Free Cash Flow to Firm</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401,585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587,489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427">
                <a:tc>
                  <a:txBody>
                    <a:bodyPr/>
                    <a:lstStyle/>
                    <a:p>
                      <a:pPr marL="0" marR="0" algn="ctr">
                        <a:lnSpc>
                          <a:spcPct val="115000"/>
                        </a:lnSpc>
                        <a:spcBef>
                          <a:spcPts val="0"/>
                        </a:spcBef>
                        <a:spcAft>
                          <a:spcPts val="0"/>
                        </a:spcAft>
                      </a:pPr>
                      <a:r>
                        <a:rPr lang="en-US" sz="1200" b="1">
                          <a:latin typeface="Segoe UI"/>
                          <a:ea typeface="Times New Roman"/>
                          <a:cs typeface="Arial"/>
                        </a:rPr>
                        <a:t>less: long term Debt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707,046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848,455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1,018,146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427">
                <a:tc>
                  <a:txBody>
                    <a:bodyPr/>
                    <a:lstStyle/>
                    <a:p>
                      <a:pPr marL="0" marR="0" algn="ctr">
                        <a:lnSpc>
                          <a:spcPct val="115000"/>
                        </a:lnSpc>
                        <a:spcBef>
                          <a:spcPts val="0"/>
                        </a:spcBef>
                        <a:spcAft>
                          <a:spcPts val="0"/>
                        </a:spcAft>
                      </a:pPr>
                      <a:r>
                        <a:rPr lang="en-US" sz="1200" b="1">
                          <a:latin typeface="Segoe UI"/>
                          <a:ea typeface="Times New Roman"/>
                          <a:cs typeface="Arial"/>
                        </a:rPr>
                        <a:t>add:cash &amp; marketable securities</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1,440,014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1,714,201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2,082,304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427">
                <a:tc>
                  <a:txBody>
                    <a:bodyPr/>
                    <a:lstStyle/>
                    <a:p>
                      <a:pPr marL="0" marR="0" algn="ctr">
                        <a:lnSpc>
                          <a:spcPct val="115000"/>
                        </a:lnSpc>
                        <a:spcBef>
                          <a:spcPts val="0"/>
                        </a:spcBef>
                        <a:spcAft>
                          <a:spcPts val="0"/>
                        </a:spcAft>
                      </a:pPr>
                      <a:r>
                        <a:rPr lang="en-US" sz="1200" b="1">
                          <a:latin typeface="Segoe UI"/>
                          <a:ea typeface="Times New Roman"/>
                          <a:cs typeface="Arial"/>
                        </a:rPr>
                        <a:t>Free Cash Flow to Equity</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1,335,592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latin typeface="Segoe UI"/>
                          <a:ea typeface="Times New Roman"/>
                          <a:cs typeface="Arial"/>
                        </a:rPr>
                        <a:t>1,267,331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latin typeface="Segoe UI"/>
                          <a:ea typeface="Times New Roman"/>
                          <a:cs typeface="Arial"/>
                        </a:rPr>
                        <a:t>1,651,647</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21" name="Rectangle 1"/>
          <p:cNvSpPr>
            <a:spLocks noChangeArrowheads="1"/>
          </p:cNvSpPr>
          <p:nvPr/>
        </p:nvSpPr>
        <p:spPr bwMode="auto">
          <a:xfrm>
            <a:off x="0" y="-62040"/>
            <a:ext cx="914400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sng"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Company </a:t>
            </a: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Projected </a:t>
            </a: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FCFF</a:t>
            </a:r>
          </a:p>
          <a:p>
            <a:pPr marL="0" marR="0" lvl="0" indent="0" algn="ctr" defTabSz="914400" rtl="0" eaLnBrk="1" fontAlgn="base" latinLnBrk="0" hangingPunct="1">
              <a:lnSpc>
                <a:spcPct val="100000"/>
              </a:lnSpc>
              <a:spcBef>
                <a:spcPct val="0"/>
              </a:spcBef>
              <a:spcAft>
                <a:spcPct val="0"/>
              </a:spcAft>
              <a:buClrTx/>
              <a:buSzTx/>
              <a:buFontTx/>
              <a:buNone/>
              <a:tabLst/>
            </a:pPr>
            <a:endPar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The Company will achieve +</a:t>
            </a:r>
            <a:r>
              <a:rPr kumimoji="0" lang="en-US" sz="1600" b="1" i="0" u="none" strike="noStrike" cap="none" normalizeH="0" baseline="0" dirty="0" err="1" smtClean="0">
                <a:ln>
                  <a:noFill/>
                </a:ln>
                <a:solidFill>
                  <a:schemeClr val="tx1"/>
                </a:solidFill>
                <a:effectLst/>
                <a:latin typeface="Segoe UI" pitchFamily="34" charset="0"/>
                <a:ea typeface="Times New Roman" pitchFamily="18" charset="0"/>
                <a:cs typeface="Segoe UI" pitchFamily="34" charset="0"/>
              </a:rPr>
              <a:t>ve</a:t>
            </a:r>
            <a:r>
              <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 FCFF &amp; FCFE for years of projection</a:t>
            </a:r>
          </a:p>
          <a:p>
            <a:pPr marL="0" marR="0" lvl="0" indent="0" algn="ctr" defTabSz="914400" rtl="0" eaLnBrk="1" fontAlgn="base" latinLnBrk="0" hangingPunct="1">
              <a:lnSpc>
                <a:spcPct val="100000"/>
              </a:lnSpc>
              <a:spcBef>
                <a:spcPct val="0"/>
              </a:spcBef>
              <a:spcAft>
                <a:spcPct val="0"/>
              </a:spcAft>
              <a:buClrTx/>
              <a:buSzTx/>
              <a:buFontTx/>
              <a:buNone/>
              <a:tabLst/>
            </a:pPr>
            <a:endParaRPr lang="en-US" sz="1600" b="1" dirty="0" smtClean="0">
              <a:latin typeface="Segoe UI" pitchFamily="34" charset="0"/>
              <a:ea typeface="Times New Roman" pitchFamily="18" charset="0"/>
              <a:cs typeface="Segoe U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b="1" dirty="0" smtClean="0">
              <a:latin typeface="Segoe UI" pitchFamily="34"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Segoe UI" pitchFamily="34"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b="1" dirty="0" smtClean="0">
              <a:latin typeface="Segoe UI" pitchFamily="34"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sng" strike="noStrike" cap="none" normalizeH="0" baseline="0" dirty="0" smtClean="0">
              <a:ln>
                <a:noFill/>
              </a:ln>
              <a:solidFill>
                <a:schemeClr val="tx1"/>
              </a:solidFill>
              <a:effectLst/>
              <a:latin typeface="Segoe UI" pitchFamily="34" charset="0"/>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b="1" u="sng" dirty="0" smtClean="0">
              <a:latin typeface="Segoe UI" pitchFamily="34" charset="0"/>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sng" strike="noStrike" cap="none" normalizeH="0" baseline="0" dirty="0" smtClean="0">
                <a:ln>
                  <a:noFill/>
                </a:ln>
                <a:solidFill>
                  <a:schemeClr val="tx1"/>
                </a:solidFill>
                <a:effectLst/>
                <a:latin typeface="Segoe UI" pitchFamily="34" charset="0"/>
                <a:ea typeface="Times New Roman" pitchFamily="18" charset="0"/>
                <a:cs typeface="Segoe UI" pitchFamily="34" charset="0"/>
              </a:rPr>
              <a:t>Comments on Company WACC &amp; Valuation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The Company Weighted average cost of capital is 10.5 with D:E ratio equal to 47%:53%,the company could increase the debt to equity ratio to be 51%:49% and maintain the same cost of capital as the case in 2013  &amp; 2014 projections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Conclusion: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-Using DCF model assuming growth rate at 5% and given WACC at 10.54%,the company stock fair market value=45.5 L.E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-Using Dividends Discount Model assuming 10% </a:t>
            </a:r>
            <a:r>
              <a:rPr kumimoji="0" lang="en-US" sz="1600" b="0" i="0" u="none" strike="noStrike" cap="none" normalizeH="0" baseline="0" dirty="0" err="1" smtClean="0">
                <a:ln>
                  <a:noFill/>
                </a:ln>
                <a:solidFill>
                  <a:schemeClr val="tx1"/>
                </a:solidFill>
                <a:effectLst/>
                <a:latin typeface="Segoe UI" pitchFamily="34" charset="0"/>
                <a:ea typeface="Times New Roman" pitchFamily="18" charset="0"/>
                <a:cs typeface="Segoe UI" pitchFamily="34" charset="0"/>
              </a:rPr>
              <a:t>preptual</a:t>
            </a:r>
            <a:r>
              <a:rPr kumimoji="0" lang="en-US" sz="16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 </a:t>
            </a:r>
            <a:r>
              <a:rPr kumimoji="0" lang="en-US" sz="1600" b="0" i="0" u="none" strike="noStrike" cap="none" normalizeH="0" baseline="0" dirty="0" err="1" smtClean="0">
                <a:ln>
                  <a:noFill/>
                </a:ln>
                <a:solidFill>
                  <a:schemeClr val="tx1"/>
                </a:solidFill>
                <a:effectLst/>
                <a:latin typeface="Segoe UI" pitchFamily="34" charset="0"/>
                <a:ea typeface="Times New Roman" pitchFamily="18" charset="0"/>
                <a:cs typeface="Segoe UI" pitchFamily="34" charset="0"/>
              </a:rPr>
              <a:t>dicidends</a:t>
            </a:r>
            <a:r>
              <a:rPr kumimoji="0" lang="en-US" sz="1600" b="0" i="0" u="none" strike="noStrike" cap="none" normalizeH="0" baseline="0" dirty="0" smtClean="0">
                <a:ln>
                  <a:noFill/>
                </a:ln>
                <a:solidFill>
                  <a:schemeClr val="tx1"/>
                </a:solidFill>
                <a:effectLst/>
                <a:latin typeface="Segoe UI" pitchFamily="34" charset="0"/>
                <a:ea typeface="Times New Roman" pitchFamily="18" charset="0"/>
                <a:cs typeface="Segoe UI" pitchFamily="34" charset="0"/>
              </a:rPr>
              <a:t> growth &amp; cost of equity =12.28%.the company stock fair market value=50 L.E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228600"/>
            <a:ext cx="5638800" cy="461665"/>
          </a:xfrm>
          <a:prstGeom prst="rect">
            <a:avLst/>
          </a:prstGeom>
          <a:noFill/>
        </p:spPr>
        <p:txBody>
          <a:bodyPr wrap="square" rtlCol="0">
            <a:spAutoFit/>
          </a:bodyPr>
          <a:lstStyle/>
          <a:p>
            <a:pPr algn="ct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Wires &amp; Cables Industry</a:t>
            </a:r>
            <a:endParaRPr lang="en-US" sz="2400" b="1" u="sng"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Rectangle 2"/>
          <p:cNvSpPr/>
          <p:nvPr/>
        </p:nvSpPr>
        <p:spPr>
          <a:xfrm>
            <a:off x="152400" y="685800"/>
            <a:ext cx="8763000" cy="2308324"/>
          </a:xfrm>
          <a:prstGeom prst="rect">
            <a:avLst/>
          </a:prstGeom>
        </p:spPr>
        <p:txBody>
          <a:bodyPr wrap="square">
            <a:spAutoFit/>
          </a:bodyPr>
          <a:lstStyle/>
          <a:p>
            <a:pPr>
              <a:buFont typeface="Wingdings" pitchFamily="2" charset="2"/>
              <a:buChar char="ü"/>
            </a:pPr>
            <a:r>
              <a:rPr lang="en-GB" dirty="0" smtClean="0"/>
              <a:t>The wire and cable industry is one of the main industries that support infrastructure projects which essentially help in developing countries world-wide; there is always a growing demand on wires and cables according to increasing in population, expansions in </a:t>
            </a:r>
            <a:r>
              <a:rPr lang="en-GB" dirty="0" smtClean="0"/>
              <a:t>urbanism</a:t>
            </a:r>
          </a:p>
          <a:p>
            <a:pPr>
              <a:buFont typeface="Wingdings" pitchFamily="2" charset="2"/>
              <a:buChar char="ü"/>
            </a:pPr>
            <a:r>
              <a:rPr lang="en-GB" dirty="0" smtClean="0"/>
              <a:t>Where the main components of Wires &amp; Cables are:</a:t>
            </a:r>
            <a:endParaRPr lang="en-US" dirty="0" smtClean="0"/>
          </a:p>
          <a:p>
            <a:pPr lvl="0"/>
            <a:r>
              <a:rPr lang="en-GB" dirty="0" smtClean="0">
                <a:hlinkClick r:id="rId2"/>
              </a:rPr>
              <a:t>1-PVC </a:t>
            </a:r>
            <a:r>
              <a:rPr lang="en-GB" dirty="0" smtClean="0">
                <a:hlinkClick r:id="rId2"/>
              </a:rPr>
              <a:t>Compound</a:t>
            </a:r>
            <a:r>
              <a:rPr lang="en-GB" dirty="0" smtClean="0"/>
              <a:t>     2-</a:t>
            </a:r>
            <a:r>
              <a:rPr lang="en-GB" dirty="0" smtClean="0">
                <a:hlinkClick r:id="rId3"/>
              </a:rPr>
              <a:t>Copper Rods</a:t>
            </a:r>
            <a:r>
              <a:rPr lang="en-GB" dirty="0" smtClean="0"/>
              <a:t>       3-</a:t>
            </a:r>
            <a:r>
              <a:rPr lang="en-GB" dirty="0" smtClean="0">
                <a:hlinkClick r:id="rId4"/>
              </a:rPr>
              <a:t>Steel</a:t>
            </a:r>
            <a:r>
              <a:rPr lang="en-GB" dirty="0" smtClean="0"/>
              <a:t>   4-</a:t>
            </a:r>
            <a:r>
              <a:rPr lang="en-GB" dirty="0" smtClean="0">
                <a:hlinkClick r:id="rId5"/>
              </a:rPr>
              <a:t>Master Batch</a:t>
            </a:r>
            <a:r>
              <a:rPr lang="en-GB" dirty="0" smtClean="0"/>
              <a:t>   </a:t>
            </a:r>
            <a:r>
              <a:rPr lang="en-GB" dirty="0" smtClean="0">
                <a:hlinkClick r:id="rId5"/>
              </a:rPr>
              <a:t>5-Aluminum </a:t>
            </a:r>
            <a:r>
              <a:rPr lang="en-GB" dirty="0" smtClean="0"/>
              <a:t> </a:t>
            </a:r>
            <a:endParaRPr lang="en-US" dirty="0" smtClean="0"/>
          </a:p>
          <a:p>
            <a:endParaRPr lang="en-GB" dirty="0" smtClean="0"/>
          </a:p>
          <a:p>
            <a:pPr>
              <a:buFont typeface="Wingdings" pitchFamily="2" charset="2"/>
              <a:buChar char="ü"/>
            </a:pPr>
            <a:endParaRPr lang="en-GB" dirty="0" smtClean="0"/>
          </a:p>
        </p:txBody>
      </p:sp>
      <p:pic>
        <p:nvPicPr>
          <p:cNvPr id="4" name="Picture 3"/>
          <p:cNvPicPr/>
          <p:nvPr/>
        </p:nvPicPr>
        <p:blipFill>
          <a:blip r:embed="rId6" cstate="print">
            <a:lum contrast="20000"/>
          </a:blip>
          <a:srcRect/>
          <a:stretch>
            <a:fillRect/>
          </a:stretch>
        </p:blipFill>
        <p:spPr bwMode="auto">
          <a:xfrm>
            <a:off x="0" y="2438400"/>
            <a:ext cx="3657600" cy="990600"/>
          </a:xfrm>
          <a:prstGeom prst="rect">
            <a:avLst/>
          </a:prstGeom>
          <a:noFill/>
          <a:ln w="9525">
            <a:noFill/>
            <a:miter lim="800000"/>
            <a:headEnd/>
            <a:tailEnd/>
          </a:ln>
        </p:spPr>
      </p:pic>
      <p:pic>
        <p:nvPicPr>
          <p:cNvPr id="5" name="Picture 4"/>
          <p:cNvPicPr/>
          <p:nvPr/>
        </p:nvPicPr>
        <p:blipFill>
          <a:blip r:embed="rId7" cstate="print">
            <a:lum contrast="20000"/>
          </a:blip>
          <a:srcRect/>
          <a:stretch>
            <a:fillRect/>
          </a:stretch>
        </p:blipFill>
        <p:spPr bwMode="auto">
          <a:xfrm>
            <a:off x="3581400" y="2514600"/>
            <a:ext cx="3810000" cy="914401"/>
          </a:xfrm>
          <a:prstGeom prst="rect">
            <a:avLst/>
          </a:prstGeom>
          <a:noFill/>
          <a:ln w="9525">
            <a:noFill/>
            <a:miter lim="800000"/>
            <a:headEnd/>
            <a:tailEnd/>
          </a:ln>
        </p:spPr>
      </p:pic>
      <p:sp>
        <p:nvSpPr>
          <p:cNvPr id="3074" name="Rectangle 2"/>
          <p:cNvSpPr>
            <a:spLocks noChangeArrowheads="1"/>
          </p:cNvSpPr>
          <p:nvPr/>
        </p:nvSpPr>
        <p:spPr bwMode="auto">
          <a:xfrm>
            <a:off x="0" y="3176150"/>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endParaRPr lang="en-US" dirty="0" smtClean="0"/>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r>
              <a:rPr lang="en-US" b="1" dirty="0" smtClean="0"/>
              <a:t>Developed World Share of the Global Market Falls to 35% Compared to 62% in 1998</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endParaRPr lang="en-US" dirty="0" smtClean="0"/>
          </a:p>
        </p:txBody>
      </p:sp>
      <p:pic>
        <p:nvPicPr>
          <p:cNvPr id="9" name="Picture 8"/>
          <p:cNvPicPr/>
          <p:nvPr/>
        </p:nvPicPr>
        <p:blipFill>
          <a:blip r:embed="rId8" cstate="print"/>
          <a:srcRect/>
          <a:stretch>
            <a:fillRect/>
          </a:stretch>
        </p:blipFill>
        <p:spPr bwMode="auto">
          <a:xfrm>
            <a:off x="304800" y="3886200"/>
            <a:ext cx="7010400" cy="2438400"/>
          </a:xfrm>
          <a:prstGeom prst="rect">
            <a:avLst/>
          </a:prstGeom>
          <a:noFill/>
          <a:ln w="9525">
            <a:noFill/>
            <a:miter lim="800000"/>
            <a:headEnd/>
            <a:tailEnd/>
          </a:ln>
        </p:spPr>
      </p:pic>
      <p:pic>
        <p:nvPicPr>
          <p:cNvPr id="10" name="Picture 9"/>
          <p:cNvPicPr/>
          <p:nvPr/>
        </p:nvPicPr>
        <p:blipFill>
          <a:blip r:embed="rId9" cstate="print"/>
          <a:srcRect/>
          <a:stretch>
            <a:fillRect/>
          </a:stretch>
        </p:blipFill>
        <p:spPr bwMode="auto">
          <a:xfrm>
            <a:off x="7315200" y="4648200"/>
            <a:ext cx="1676400" cy="1447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105291"/>
            <a:ext cx="9144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r>
              <a:rPr kumimoji="0" lang="en-US" b="1" i="0" u="sng" strike="noStrike" cap="none" normalizeH="0" baseline="0" dirty="0" smtClean="0">
                <a:ln>
                  <a:noFill/>
                </a:ln>
                <a:solidFill>
                  <a:schemeClr val="tx1"/>
                </a:solidFill>
                <a:effectLst/>
                <a:latin typeface="+mj-lt"/>
                <a:ea typeface="Calibri" pitchFamily="34" charset="0"/>
                <a:cs typeface="Segoe UI" pitchFamily="34" charset="0"/>
              </a:rPr>
              <a:t>MENA wire and cable market reaches $15.4bn</a:t>
            </a:r>
            <a:endParaRPr kumimoji="0" lang="en-GB" b="0" i="0" u="none" strike="noStrike" cap="none" normalizeH="0" baseline="0" dirty="0" smtClean="0">
              <a:ln>
                <a:noFill/>
              </a:ln>
              <a:solidFill>
                <a:schemeClr val="tx1"/>
              </a:solidFill>
              <a:effectLst/>
              <a:latin typeface="+mj-lt"/>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mj-lt"/>
                <a:ea typeface="Times New Roman" pitchFamily="18" charset="0"/>
                <a:cs typeface="Segoe UI" pitchFamily="34" charset="0"/>
              </a:rPr>
              <a:t>THE wire and cable market in the</a:t>
            </a:r>
            <a:r>
              <a:rPr kumimoji="0" lang="en-GB" b="0" i="0" u="none" strike="noStrike" cap="none" normalizeH="0" dirty="0" smtClean="0">
                <a:ln>
                  <a:noFill/>
                </a:ln>
                <a:solidFill>
                  <a:schemeClr val="tx1"/>
                </a:solidFill>
                <a:effectLst/>
                <a:latin typeface="+mj-lt"/>
                <a:ea typeface="Times New Roman" pitchFamily="18" charset="0"/>
                <a:cs typeface="Segoe UI" pitchFamily="34" charset="0"/>
              </a:rPr>
              <a:t> MENA</a:t>
            </a:r>
            <a:r>
              <a:rPr kumimoji="0" lang="en-GB" b="0" i="0" u="none" strike="noStrike" cap="none" normalizeH="0" baseline="0" dirty="0" smtClean="0">
                <a:ln>
                  <a:noFill/>
                </a:ln>
                <a:solidFill>
                  <a:schemeClr val="tx1"/>
                </a:solidFill>
                <a:effectLst/>
                <a:latin typeface="+mj-lt"/>
                <a:ea typeface="Times New Roman" pitchFamily="18" charset="0"/>
                <a:cs typeface="Segoe UI" pitchFamily="34" charset="0"/>
              </a:rPr>
              <a:t> region has weathered the impact of the Arab Spring to steadily recover to reach $15.4 billion in 2012, up by 5.4 per cent from 2011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smtClean="0">
              <a:ln>
                <a:noFill/>
              </a:ln>
              <a:solidFill>
                <a:schemeClr val="tx1"/>
              </a:solidFill>
              <a:effectLst/>
              <a:latin typeface="+mj-lt"/>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smtClean="0">
              <a:ln>
                <a:noFill/>
              </a:ln>
              <a:solidFill>
                <a:schemeClr val="tx1"/>
              </a:solidFill>
              <a:effectLst/>
              <a:latin typeface="+mj-lt"/>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mj-lt"/>
                <a:ea typeface="Times New Roman" pitchFamily="18" charset="0"/>
                <a:cs typeface="Segoe UI" pitchFamily="34" charset="0"/>
              </a:rPr>
              <a:t> </a:t>
            </a:r>
            <a:endParaRPr kumimoji="0" lang="en-GB" b="0" i="0" u="none" strike="noStrike" cap="none" normalizeH="0" baseline="0" dirty="0" smtClean="0">
              <a:ln>
                <a:noFill/>
              </a:ln>
              <a:solidFill>
                <a:schemeClr val="tx1"/>
              </a:solidFill>
              <a:effectLst/>
              <a:latin typeface="+mj-lt"/>
              <a:cs typeface="Arial" pitchFamily="34" charset="0"/>
            </a:endParaRPr>
          </a:p>
        </p:txBody>
      </p:sp>
      <p:sp>
        <p:nvSpPr>
          <p:cNvPr id="3" name="Rectangle 2"/>
          <p:cNvSpPr/>
          <p:nvPr/>
        </p:nvSpPr>
        <p:spPr>
          <a:xfrm>
            <a:off x="0" y="1143001"/>
            <a:ext cx="8915400" cy="2862322"/>
          </a:xfrm>
          <a:prstGeom prst="rect">
            <a:avLst/>
          </a:prstGeom>
        </p:spPr>
        <p:txBody>
          <a:bodyPr wrap="square">
            <a:spAutoFit/>
          </a:bodyPr>
          <a:lstStyle/>
          <a:p>
            <a:pPr algn="just">
              <a:buFont typeface="Wingdings" pitchFamily="2" charset="2"/>
              <a:buChar char="ü"/>
            </a:pPr>
            <a:r>
              <a:rPr lang="en-GB" dirty="0" smtClean="0">
                <a:latin typeface="+mj-lt"/>
              </a:rPr>
              <a:t>The GCC </a:t>
            </a:r>
            <a:r>
              <a:rPr lang="en-GB" dirty="0" smtClean="0">
                <a:latin typeface="+mj-lt"/>
              </a:rPr>
              <a:t>cable consumption is much larger than North Africa’s, and is dominated by power cable and building wire. In 2012, the GCC market reached almost 1.2 million gross cable tonnes, compared with 520,000 tonnes in North Africa .In contrast, a key determinant of </a:t>
            </a:r>
            <a:r>
              <a:rPr lang="en-GB" dirty="0" smtClean="0">
                <a:latin typeface="+mj-lt"/>
              </a:rPr>
              <a:t>NA cable </a:t>
            </a:r>
            <a:r>
              <a:rPr lang="en-GB" dirty="0" smtClean="0">
                <a:latin typeface="+mj-lt"/>
              </a:rPr>
              <a:t>consumption is the outsourcing of wiring harness assembly from European automotive and other OEM supply </a:t>
            </a:r>
            <a:r>
              <a:rPr lang="en-GB" dirty="0" smtClean="0">
                <a:latin typeface="+mj-lt"/>
              </a:rPr>
              <a:t>chains</a:t>
            </a:r>
          </a:p>
          <a:p>
            <a:pPr algn="just">
              <a:buFont typeface="Wingdings" pitchFamily="2" charset="2"/>
              <a:buChar char="ü"/>
            </a:pPr>
            <a:endParaRPr lang="en-GB" dirty="0" smtClean="0">
              <a:latin typeface="+mj-lt"/>
            </a:endParaRPr>
          </a:p>
          <a:p>
            <a:r>
              <a:rPr lang="en-GB" b="1" i="1" u="sng" dirty="0" smtClean="0"/>
              <a:t>Example on Industry Driving Forces:</a:t>
            </a:r>
            <a:endParaRPr lang="en-US" dirty="0" smtClean="0"/>
          </a:p>
          <a:p>
            <a:r>
              <a:rPr lang="en-GB" b="1" dirty="0" smtClean="0"/>
              <a:t>1-Mobile </a:t>
            </a:r>
            <a:r>
              <a:rPr lang="en-GB" b="1" dirty="0" smtClean="0"/>
              <a:t>&amp; Telecom Investment Drives Cable </a:t>
            </a:r>
            <a:r>
              <a:rPr lang="en-GB" b="1" dirty="0" smtClean="0"/>
              <a:t>Demand</a:t>
            </a:r>
          </a:p>
          <a:p>
            <a:endParaRPr lang="en-GB" b="1" dirty="0" smtClean="0"/>
          </a:p>
          <a:p>
            <a:endParaRPr lang="en-US" dirty="0">
              <a:latin typeface="+mj-lt"/>
            </a:endParaRPr>
          </a:p>
        </p:txBody>
      </p:sp>
      <p:sp>
        <p:nvSpPr>
          <p:cNvPr id="6" name="Rectangle 5"/>
          <p:cNvSpPr/>
          <p:nvPr/>
        </p:nvSpPr>
        <p:spPr>
          <a:xfrm>
            <a:off x="0" y="3429000"/>
            <a:ext cx="8991600" cy="923330"/>
          </a:xfrm>
          <a:prstGeom prst="rect">
            <a:avLst/>
          </a:prstGeom>
        </p:spPr>
        <p:txBody>
          <a:bodyPr wrap="square">
            <a:spAutoFit/>
          </a:bodyPr>
          <a:lstStyle/>
          <a:p>
            <a:r>
              <a:rPr lang="en-GB" b="1" dirty="0" smtClean="0"/>
              <a:t>2-Electricity </a:t>
            </a:r>
            <a:r>
              <a:rPr lang="en-GB" b="1" dirty="0" smtClean="0"/>
              <a:t>in </a:t>
            </a:r>
            <a:r>
              <a:rPr lang="en-GB" b="1" dirty="0" smtClean="0"/>
              <a:t>MENA: Power</a:t>
            </a:r>
            <a:r>
              <a:rPr lang="en-GB" dirty="0" smtClean="0"/>
              <a:t> </a:t>
            </a:r>
            <a:r>
              <a:rPr lang="en-GB" dirty="0" smtClean="0"/>
              <a:t>is one of the fastest growing sectors in the region, with Saudi Arabia, Egypt and Iran supplying more than 50% of generated </a:t>
            </a:r>
            <a:r>
              <a:rPr lang="en-GB" dirty="0" smtClean="0"/>
              <a:t>power</a:t>
            </a:r>
          </a:p>
          <a:p>
            <a:endParaRPr lang="en-US" dirty="0"/>
          </a:p>
        </p:txBody>
      </p:sp>
      <p:sp>
        <p:nvSpPr>
          <p:cNvPr id="7" name="Rectangle 6"/>
          <p:cNvSpPr/>
          <p:nvPr/>
        </p:nvSpPr>
        <p:spPr>
          <a:xfrm>
            <a:off x="152400" y="4267201"/>
            <a:ext cx="8839200" cy="646331"/>
          </a:xfrm>
          <a:prstGeom prst="rect">
            <a:avLst/>
          </a:prstGeom>
        </p:spPr>
        <p:txBody>
          <a:bodyPr wrap="square">
            <a:spAutoFit/>
          </a:bodyPr>
          <a:lstStyle/>
          <a:p>
            <a:r>
              <a:rPr lang="en-GB" b="1" dirty="0" smtClean="0"/>
              <a:t>Demand for electric power in the MENA region is accelerating rapidly, and is set to continue to grow by seven percent annually in the coming </a:t>
            </a:r>
            <a:r>
              <a:rPr lang="en-GB" b="1" dirty="0" smtClean="0"/>
              <a:t>decade</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381000"/>
            <a:ext cx="4038600" cy="461665"/>
          </a:xfrm>
          <a:prstGeom prst="rect">
            <a:avLst/>
          </a:prstGeom>
        </p:spPr>
        <p:txBody>
          <a:bodyPr wrap="square">
            <a:spAutoFit/>
          </a:bodyPr>
          <a:lstStyle/>
          <a:p>
            <a:pPr algn="ctr"/>
            <a:r>
              <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Egypt Cable Industry</a:t>
            </a:r>
            <a:endPar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Rectangle 2"/>
          <p:cNvSpPr/>
          <p:nvPr/>
        </p:nvSpPr>
        <p:spPr>
          <a:xfrm>
            <a:off x="0" y="990601"/>
            <a:ext cx="8839200" cy="923330"/>
          </a:xfrm>
          <a:prstGeom prst="rect">
            <a:avLst/>
          </a:prstGeom>
        </p:spPr>
        <p:txBody>
          <a:bodyPr wrap="square">
            <a:spAutoFit/>
          </a:bodyPr>
          <a:lstStyle/>
          <a:p>
            <a:pPr>
              <a:buFont typeface="Wingdings" pitchFamily="2" charset="2"/>
              <a:buChar char="ü"/>
            </a:pPr>
            <a:r>
              <a:rPr lang="en-GB" dirty="0" smtClean="0"/>
              <a:t>Statistics from the Ministry of Electricity and Energy of Egypt to the growth of the electrical industry in Egypt during the years at rates as high as about 34%, compared to growth rates of some other regions such as Europe, for example(2%)</a:t>
            </a:r>
            <a:endParaRPr lang="en-US" dirty="0"/>
          </a:p>
        </p:txBody>
      </p:sp>
      <p:sp>
        <p:nvSpPr>
          <p:cNvPr id="4" name="Rectangle 3"/>
          <p:cNvSpPr/>
          <p:nvPr/>
        </p:nvSpPr>
        <p:spPr>
          <a:xfrm>
            <a:off x="0" y="1905001"/>
            <a:ext cx="9144000" cy="369332"/>
          </a:xfrm>
          <a:prstGeom prst="rect">
            <a:avLst/>
          </a:prstGeom>
        </p:spPr>
        <p:txBody>
          <a:bodyPr wrap="square">
            <a:spAutoFit/>
          </a:bodyPr>
          <a:lstStyle/>
          <a:p>
            <a:pPr>
              <a:buFont typeface="Wingdings" pitchFamily="2" charset="2"/>
              <a:buChar char="ü"/>
            </a:pPr>
            <a:r>
              <a:rPr lang="en-GB" dirty="0" smtClean="0"/>
              <a:t>Egypt is the second largest market for </a:t>
            </a:r>
            <a:r>
              <a:rPr lang="en-GB" dirty="0" smtClean="0"/>
              <a:t>electrical </a:t>
            </a:r>
            <a:r>
              <a:rPr lang="en-GB" dirty="0" smtClean="0"/>
              <a:t>industry in the Middle East after Saudi Arabia</a:t>
            </a:r>
            <a:endParaRPr lang="en-US" dirty="0"/>
          </a:p>
        </p:txBody>
      </p:sp>
      <p:sp>
        <p:nvSpPr>
          <p:cNvPr id="5" name="Rectangle 4"/>
          <p:cNvSpPr/>
          <p:nvPr/>
        </p:nvSpPr>
        <p:spPr>
          <a:xfrm>
            <a:off x="0" y="2286000"/>
            <a:ext cx="8991600" cy="923330"/>
          </a:xfrm>
          <a:prstGeom prst="rect">
            <a:avLst/>
          </a:prstGeom>
        </p:spPr>
        <p:txBody>
          <a:bodyPr wrap="square">
            <a:spAutoFit/>
          </a:bodyPr>
          <a:lstStyle/>
          <a:p>
            <a:pPr>
              <a:buFont typeface="Wingdings" pitchFamily="2" charset="2"/>
              <a:buChar char="ü"/>
            </a:pPr>
            <a:r>
              <a:rPr lang="en-GB" dirty="0" smtClean="0"/>
              <a:t>Egypt’s growing population (85m) and the increasing power demand </a:t>
            </a:r>
            <a:r>
              <a:rPr lang="en-GB" dirty="0" smtClean="0"/>
              <a:t>resulted </a:t>
            </a:r>
            <a:r>
              <a:rPr lang="en-GB" dirty="0" smtClean="0"/>
              <a:t>in the power sector </a:t>
            </a:r>
            <a:r>
              <a:rPr lang="en-GB" dirty="0" smtClean="0"/>
              <a:t>facing shortages </a:t>
            </a:r>
            <a:r>
              <a:rPr lang="en-GB" dirty="0" smtClean="0"/>
              <a:t>over </a:t>
            </a:r>
            <a:r>
              <a:rPr lang="en-GB" dirty="0" smtClean="0"/>
              <a:t>past </a:t>
            </a:r>
            <a:r>
              <a:rPr lang="en-GB" dirty="0" smtClean="0"/>
              <a:t>few </a:t>
            </a:r>
            <a:r>
              <a:rPr lang="en-GB" dirty="0" err="1" smtClean="0"/>
              <a:t>years.Consequently,the</a:t>
            </a:r>
            <a:r>
              <a:rPr lang="en-GB" dirty="0" smtClean="0"/>
              <a:t> </a:t>
            </a:r>
            <a:r>
              <a:rPr lang="en-GB" dirty="0" smtClean="0"/>
              <a:t>Egyptian government </a:t>
            </a:r>
            <a:r>
              <a:rPr lang="en-GB" dirty="0" smtClean="0"/>
              <a:t>is encouraging </a:t>
            </a:r>
            <a:r>
              <a:rPr lang="en-GB" dirty="0" smtClean="0"/>
              <a:t>investments in cooperation with the private sector to </a:t>
            </a:r>
            <a:r>
              <a:rPr lang="en-GB" dirty="0" smtClean="0"/>
              <a:t>expand sector’s </a:t>
            </a:r>
            <a:r>
              <a:rPr lang="en-GB" dirty="0" smtClean="0"/>
              <a:t>capacity</a:t>
            </a:r>
            <a:endParaRPr lang="en-US" dirty="0"/>
          </a:p>
        </p:txBody>
      </p:sp>
      <p:sp>
        <p:nvSpPr>
          <p:cNvPr id="6" name="Rectangle 5"/>
          <p:cNvSpPr/>
          <p:nvPr/>
        </p:nvSpPr>
        <p:spPr>
          <a:xfrm>
            <a:off x="0" y="3276600"/>
            <a:ext cx="8991600" cy="923330"/>
          </a:xfrm>
          <a:prstGeom prst="rect">
            <a:avLst/>
          </a:prstGeom>
        </p:spPr>
        <p:txBody>
          <a:bodyPr wrap="square">
            <a:spAutoFit/>
          </a:bodyPr>
          <a:lstStyle/>
          <a:p>
            <a:pPr>
              <a:buFont typeface="Wingdings" pitchFamily="2" charset="2"/>
              <a:buChar char="ü"/>
            </a:pPr>
            <a:r>
              <a:rPr lang="en-US" dirty="0" smtClean="0"/>
              <a:t>All </a:t>
            </a:r>
            <a:r>
              <a:rPr lang="en-US" dirty="0" smtClean="0"/>
              <a:t>Potential power projects in Egypt </a:t>
            </a:r>
            <a:r>
              <a:rPr lang="en-US" dirty="0" smtClean="0"/>
              <a:t>affect the demand on the wires and cable industry which </a:t>
            </a:r>
            <a:r>
              <a:rPr lang="en-US" dirty="0" smtClean="0"/>
              <a:t>constitute </a:t>
            </a:r>
            <a:r>
              <a:rPr lang="en-US" dirty="0" smtClean="0"/>
              <a:t>81% from </a:t>
            </a:r>
            <a:r>
              <a:rPr lang="en-US" dirty="0" err="1" smtClean="0"/>
              <a:t>ELSewedy</a:t>
            </a:r>
            <a:r>
              <a:rPr lang="en-US" dirty="0" smtClean="0"/>
              <a:t> Electric Revenue and increase the potential for further expansion in the group locally</a:t>
            </a:r>
          </a:p>
        </p:txBody>
      </p:sp>
      <p:sp>
        <p:nvSpPr>
          <p:cNvPr id="7" name="TextBox 6"/>
          <p:cNvSpPr txBox="1"/>
          <p:nvPr/>
        </p:nvSpPr>
        <p:spPr>
          <a:xfrm>
            <a:off x="0" y="4267201"/>
            <a:ext cx="9144000" cy="646331"/>
          </a:xfrm>
          <a:prstGeom prst="rect">
            <a:avLst/>
          </a:prstGeom>
          <a:noFill/>
        </p:spPr>
        <p:txBody>
          <a:bodyPr wrap="square" rtlCol="0">
            <a:spAutoFit/>
          </a:bodyPr>
          <a:lstStyle/>
          <a:p>
            <a:pPr>
              <a:buFont typeface="Wingdings" pitchFamily="2" charset="2"/>
              <a:buChar char="ü"/>
            </a:pPr>
            <a:r>
              <a:rPr lang="en-US" dirty="0" smtClean="0"/>
              <a:t>Egypt Share of ELSEWEDY ELECTRIC total revenue was 72.5% in 2012  then Saudi Arabia with 6.7% share &amp; The Egyptian share of total assets is 61% from Group total assets</a:t>
            </a:r>
            <a:endParaRPr lang="en-US" dirty="0"/>
          </a:p>
        </p:txBody>
      </p:sp>
      <p:sp>
        <p:nvSpPr>
          <p:cNvPr id="8" name="TextBox 7"/>
          <p:cNvSpPr txBox="1"/>
          <p:nvPr/>
        </p:nvSpPr>
        <p:spPr>
          <a:xfrm>
            <a:off x="0" y="5029200"/>
            <a:ext cx="9144000" cy="646331"/>
          </a:xfrm>
          <a:prstGeom prst="rect">
            <a:avLst/>
          </a:prstGeom>
          <a:noFill/>
        </p:spPr>
        <p:txBody>
          <a:bodyPr wrap="square" rtlCol="0">
            <a:spAutoFit/>
          </a:bodyPr>
          <a:lstStyle/>
          <a:p>
            <a:pPr>
              <a:buFont typeface="Wingdings" pitchFamily="2" charset="2"/>
              <a:buChar char="ü"/>
            </a:pPr>
            <a:r>
              <a:rPr lang="en-US" dirty="0" smtClean="0"/>
              <a:t>Cable industry in Egypt is Oligopoly Mature Industry with few market players &amp; high entry barriers with moderate  profitability along with friendly government Regulations</a:t>
            </a:r>
            <a:endParaRPr lang="en-US" dirty="0"/>
          </a:p>
        </p:txBody>
      </p:sp>
      <p:sp>
        <p:nvSpPr>
          <p:cNvPr id="9" name="TextBox 8"/>
          <p:cNvSpPr txBox="1"/>
          <p:nvPr/>
        </p:nvSpPr>
        <p:spPr>
          <a:xfrm>
            <a:off x="0" y="5791200"/>
            <a:ext cx="9144000" cy="369332"/>
          </a:xfrm>
          <a:prstGeom prst="rect">
            <a:avLst/>
          </a:prstGeom>
          <a:noFill/>
        </p:spPr>
        <p:txBody>
          <a:bodyPr wrap="square" rtlCol="0">
            <a:spAutoFit/>
          </a:bodyPr>
          <a:lstStyle/>
          <a:p>
            <a:pPr>
              <a:buFont typeface="Wingdings" pitchFamily="2" charset="2"/>
              <a:buChar char="ü"/>
            </a:pPr>
            <a:r>
              <a:rPr lang="en-US" dirty="0" err="1" smtClean="0"/>
              <a:t>ELSewedy</a:t>
            </a:r>
            <a:r>
              <a:rPr lang="en-US" dirty="0" smtClean="0"/>
              <a:t> market share in wires &amp; cable sector constitute from 50-60% from Egyptian market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379395" y="-2232"/>
            <a:ext cx="638521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lang="en-GB"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EL SEWEDY Electric (Integrated Energy Solutions)</a:t>
            </a:r>
          </a:p>
        </p:txBody>
      </p:sp>
      <p:sp>
        <p:nvSpPr>
          <p:cNvPr id="3" name="Rectangle 2"/>
          <p:cNvSpPr/>
          <p:nvPr/>
        </p:nvSpPr>
        <p:spPr>
          <a:xfrm>
            <a:off x="0" y="533400"/>
            <a:ext cx="9144000" cy="2585323"/>
          </a:xfrm>
          <a:prstGeom prst="rect">
            <a:avLst/>
          </a:prstGeom>
        </p:spPr>
        <p:txBody>
          <a:bodyPr wrap="square">
            <a:spAutoFit/>
          </a:bodyPr>
          <a:lstStyle/>
          <a:p>
            <a:pPr algn="just">
              <a:buFont typeface="Wingdings" pitchFamily="2" charset="2"/>
              <a:buChar char="ü"/>
            </a:pPr>
            <a:r>
              <a:rPr lang="en-US" dirty="0" smtClean="0"/>
              <a:t>El </a:t>
            </a:r>
            <a:r>
              <a:rPr lang="en-US" dirty="0" err="1" smtClean="0"/>
              <a:t>Sewedy</a:t>
            </a:r>
            <a:r>
              <a:rPr lang="en-US" dirty="0" smtClean="0"/>
              <a:t> Group started as a family business and was founded as an electrical equipment trading house that gradually grew into cables </a:t>
            </a:r>
            <a:r>
              <a:rPr lang="en-US" dirty="0" err="1" smtClean="0"/>
              <a:t>manufacturing.It</a:t>
            </a:r>
            <a:r>
              <a:rPr lang="en-US" dirty="0" smtClean="0"/>
              <a:t> </a:t>
            </a:r>
            <a:r>
              <a:rPr lang="en-US" dirty="0" smtClean="0"/>
              <a:t>is now the largest cables producer in Egypt and the second largest cables producer in the region having</a:t>
            </a:r>
            <a:r>
              <a:rPr lang="en-US" b="1" dirty="0" smtClean="0"/>
              <a:t> </a:t>
            </a:r>
            <a:r>
              <a:rPr lang="en-US" dirty="0" smtClean="0"/>
              <a:t>more than 10,000 employees working in 30 production facilities located in 14 countries around the </a:t>
            </a:r>
            <a:r>
              <a:rPr lang="en-US" dirty="0" err="1" smtClean="0"/>
              <a:t>world,exporting</a:t>
            </a:r>
            <a:r>
              <a:rPr lang="en-US" dirty="0" smtClean="0"/>
              <a:t> </a:t>
            </a:r>
            <a:r>
              <a:rPr lang="en-US" dirty="0" smtClean="0"/>
              <a:t>a wide range of high quality </a:t>
            </a:r>
            <a:r>
              <a:rPr lang="en-US" dirty="0" smtClean="0"/>
              <a:t>&amp;safe </a:t>
            </a:r>
            <a:r>
              <a:rPr lang="en-US" dirty="0" smtClean="0"/>
              <a:t>products to more than 110 </a:t>
            </a:r>
            <a:r>
              <a:rPr lang="en-US" dirty="0" smtClean="0"/>
              <a:t>countries</a:t>
            </a:r>
          </a:p>
          <a:p>
            <a:pPr lvl="0" algn="just">
              <a:buFont typeface="Wingdings" pitchFamily="2" charset="2"/>
              <a:buChar char="ü"/>
            </a:pPr>
            <a:r>
              <a:rPr lang="en-US" b="1" dirty="0" err="1" smtClean="0"/>
              <a:t>ELSewedy</a:t>
            </a:r>
            <a:r>
              <a:rPr lang="en-US" b="1" dirty="0" smtClean="0"/>
              <a:t> </a:t>
            </a:r>
            <a:r>
              <a:rPr lang="en-US" dirty="0" smtClean="0"/>
              <a:t>Group turnover has been rapidly rising during the past few years to reach 15.17 billion EGP in 2011; also Cables production capacity is the first highest one in the region, with 282 thousand tons/annum in 2011</a:t>
            </a:r>
          </a:p>
          <a:p>
            <a:pPr algn="just">
              <a:buFont typeface="Wingdings" pitchFamily="2" charset="2"/>
              <a:buChar char="ü"/>
            </a:pPr>
            <a:endParaRPr lang="en-US" dirty="0"/>
          </a:p>
        </p:txBody>
      </p:sp>
      <p:pic>
        <p:nvPicPr>
          <p:cNvPr id="4" name="Picture 3"/>
          <p:cNvPicPr/>
          <p:nvPr/>
        </p:nvPicPr>
        <p:blipFill>
          <a:blip r:embed="rId2" cstate="print">
            <a:lum bright="-5000" contrast="34000"/>
          </a:blip>
          <a:srcRect/>
          <a:stretch>
            <a:fillRect/>
          </a:stretch>
        </p:blipFill>
        <p:spPr bwMode="auto">
          <a:xfrm>
            <a:off x="228600" y="2895600"/>
            <a:ext cx="8610599" cy="3124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0" y="115949"/>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b="1" u="sng"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ElSewedy Operations</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t>Elsewedy Electric is a fully integrated energy solutions provider from raw materials such as metals and plastics to inputs across the spectrum of wires, cables and electrical products, to contracting and turnkey infrastructure projects and electricity generation through competitively advantaged wind technology</a:t>
            </a:r>
          </a:p>
        </p:txBody>
      </p:sp>
      <p:pic>
        <p:nvPicPr>
          <p:cNvPr id="3" name="Picture 2"/>
          <p:cNvPicPr/>
          <p:nvPr/>
        </p:nvPicPr>
        <p:blipFill>
          <a:blip r:embed="rId2" cstate="print"/>
          <a:srcRect/>
          <a:stretch>
            <a:fillRect/>
          </a:stretch>
        </p:blipFill>
        <p:spPr bwMode="auto">
          <a:xfrm>
            <a:off x="0" y="1676400"/>
            <a:ext cx="8686800" cy="51816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533400" y="381000"/>
            <a:ext cx="8153400" cy="6172199"/>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1692</Words>
  <Application>Microsoft Office PowerPoint</Application>
  <PresentationFormat>On-screen Show (4:3)</PresentationFormat>
  <Paragraphs>289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RODY</dc:creator>
  <cp:lastModifiedBy>RODY</cp:lastModifiedBy>
  <cp:revision>12</cp:revision>
  <dcterms:created xsi:type="dcterms:W3CDTF">2006-08-16T00:00:00Z</dcterms:created>
  <dcterms:modified xsi:type="dcterms:W3CDTF">2013-11-16T10:54:44Z</dcterms:modified>
</cp:coreProperties>
</file>