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87.xml" ContentType="application/vnd.openxmlformats-officedocument.presentationml.tags+xml"/>
  <Override PartName="/ppt/notesSlides/notesSlide1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34"/>
  </p:sldMasterIdLst>
  <p:notesMasterIdLst>
    <p:notesMasterId r:id="rId47"/>
  </p:notesMasterIdLst>
  <p:handoutMasterIdLst>
    <p:handoutMasterId r:id="rId48"/>
  </p:handoutMasterIdLst>
  <p:sldIdLst>
    <p:sldId id="898" r:id="rId35"/>
    <p:sldId id="927" r:id="rId36"/>
    <p:sldId id="942" r:id="rId37"/>
    <p:sldId id="932" r:id="rId38"/>
    <p:sldId id="933" r:id="rId39"/>
    <p:sldId id="943" r:id="rId40"/>
    <p:sldId id="944" r:id="rId41"/>
    <p:sldId id="945" r:id="rId42"/>
    <p:sldId id="946" r:id="rId43"/>
    <p:sldId id="947" r:id="rId44"/>
    <p:sldId id="948" r:id="rId45"/>
    <p:sldId id="949" r:id="rId46"/>
  </p:sldIdLst>
  <p:sldSz cx="9144000" cy="6858000" type="screen4x3"/>
  <p:notesSz cx="6723063" cy="9853613"/>
  <p:custDataLst>
    <p:custData r:id="rId15"/>
    <p:tags r:id="rId49"/>
  </p:custDataLst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5pPr>
    <a:lvl6pPr marL="22860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6pPr>
    <a:lvl7pPr marL="27432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7pPr>
    <a:lvl8pPr marL="32004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8pPr>
    <a:lvl9pPr marL="36576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619">
          <p15:clr>
            <a:srgbClr val="A4A3A4"/>
          </p15:clr>
        </p15:guide>
        <p15:guide id="3" orient="horz" pos="2432">
          <p15:clr>
            <a:srgbClr val="A4A3A4"/>
          </p15:clr>
        </p15:guide>
        <p15:guide id="4" orient="horz" pos="2341">
          <p15:clr>
            <a:srgbClr val="A4A3A4"/>
          </p15:clr>
        </p15:guide>
        <p15:guide id="5" orient="horz" pos="891">
          <p15:clr>
            <a:srgbClr val="A4A3A4"/>
          </p15:clr>
        </p15:guide>
        <p15:guide id="6" orient="horz" pos="799">
          <p15:clr>
            <a:srgbClr val="A4A3A4"/>
          </p15:clr>
        </p15:guide>
        <p15:guide id="7" pos="340">
          <p15:clr>
            <a:srgbClr val="A4A3A4"/>
          </p15:clr>
        </p15:guide>
        <p15:guide id="8" pos="158">
          <p15:clr>
            <a:srgbClr val="A4A3A4"/>
          </p15:clr>
        </p15:guide>
        <p15:guide id="9" pos="2880">
          <p15:clr>
            <a:srgbClr val="A4A3A4"/>
          </p15:clr>
        </p15:guide>
        <p15:guide id="10" pos="2971">
          <p15:clr>
            <a:srgbClr val="A4A3A4"/>
          </p15:clr>
        </p15:guide>
        <p15:guide id="11" pos="5511">
          <p15:clr>
            <a:srgbClr val="A4A3A4"/>
          </p15:clr>
        </p15:guide>
        <p15:guide id="12" pos="4604">
          <p15:clr>
            <a:srgbClr val="A4A3A4"/>
          </p15:clr>
        </p15:guide>
        <p15:guide id="13" pos="3787">
          <p15:clr>
            <a:srgbClr val="A4A3A4"/>
          </p15:clr>
        </p15:guide>
        <p15:guide id="14" pos="3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96"/>
    <a:srgbClr val="000074"/>
    <a:srgbClr val="0000CC"/>
    <a:srgbClr val="55A0B9"/>
    <a:srgbClr val="96B4D7"/>
    <a:srgbClr val="99CCFF"/>
    <a:srgbClr val="EB780A"/>
    <a:srgbClr val="FFB900"/>
    <a:srgbClr val="641946"/>
    <a:srgbClr val="AF23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0" autoAdjust="0"/>
    <p:restoredTop sz="94675" autoAdjust="0"/>
  </p:normalViewPr>
  <p:slideViewPr>
    <p:cSldViewPr snapToGrid="0" snapToObjects="1" showGuides="1">
      <p:cViewPr varScale="1">
        <p:scale>
          <a:sx n="74" d="100"/>
          <a:sy n="74" d="100"/>
        </p:scale>
        <p:origin x="1188" y="72"/>
      </p:cViewPr>
      <p:guideLst>
        <p:guide orient="horz" pos="3884"/>
        <p:guide orient="horz" pos="619"/>
        <p:guide orient="horz" pos="2432"/>
        <p:guide orient="horz" pos="2341"/>
        <p:guide orient="horz" pos="891"/>
        <p:guide orient="horz" pos="799"/>
        <p:guide pos="340"/>
        <p:guide pos="158"/>
        <p:guide pos="2880"/>
        <p:guide pos="2971"/>
        <p:guide pos="5511"/>
        <p:guide pos="4604"/>
        <p:guide pos="3787"/>
        <p:guide pos="3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-3648" y="-108"/>
      </p:cViewPr>
      <p:guideLst>
        <p:guide orient="horz" pos="3104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5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slideMaster" Target="slideMasters/slideMaster1.xml"/><Relationship Id="rId42" Type="http://schemas.openxmlformats.org/officeDocument/2006/relationships/slide" Target="slides/slide8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4.xml"/><Relationship Id="rId46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customXml" Target="../customXml/item29.xml"/><Relationship Id="rId41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3.xml"/><Relationship Id="rId40" Type="http://schemas.openxmlformats.org/officeDocument/2006/relationships/slide" Target="slides/slide6.xml"/><Relationship Id="rId45" Type="http://schemas.openxmlformats.org/officeDocument/2006/relationships/slide" Target="slides/slide11.xml"/><Relationship Id="rId53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" Target="slides/slide2.xml"/><Relationship Id="rId49" Type="http://schemas.openxmlformats.org/officeDocument/2006/relationships/tags" Target="tags/tag1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slide" Target="slides/slide10.xml"/><Relationship Id="rId52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slide" Target="slides/slide1.xml"/><Relationship Id="rId43" Type="http://schemas.openxmlformats.org/officeDocument/2006/relationships/slide" Target="slides/slide9.xml"/><Relationship Id="rId48" Type="http://schemas.openxmlformats.org/officeDocument/2006/relationships/handoutMaster" Target="handoutMasters/handoutMaster1.xml"/><Relationship Id="rId8" Type="http://schemas.openxmlformats.org/officeDocument/2006/relationships/customXml" Target="../customXml/item8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800" dirty="0" smtClean="0"/>
              <a:t>Revenue</a:t>
            </a:r>
          </a:p>
          <a:p>
            <a:pPr>
              <a:defRPr/>
            </a:pPr>
            <a:r>
              <a:rPr lang="en-US" sz="800" dirty="0" smtClean="0"/>
              <a:t> By</a:t>
            </a:r>
          </a:p>
          <a:p>
            <a:pPr>
              <a:defRPr/>
            </a:pPr>
            <a:r>
              <a:rPr lang="en-US" sz="800" dirty="0" smtClean="0"/>
              <a:t> Business</a:t>
            </a:r>
          </a:p>
          <a:p>
            <a:pPr>
              <a:defRPr/>
            </a:pPr>
            <a:r>
              <a:rPr lang="en-US" sz="800" dirty="0" smtClean="0"/>
              <a:t> </a:t>
            </a:r>
            <a:r>
              <a:rPr lang="en-US" sz="800" dirty="0"/>
              <a:t>Unit</a:t>
            </a:r>
          </a:p>
        </c:rich>
      </c:tx>
      <c:layout>
        <c:manualLayout>
          <c:xMode val="edge"/>
          <c:yMode val="edge"/>
          <c:x val="0.2255847851476222"/>
          <c:y val="0.52157959624120087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Revenue By Business Unit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Wires&amp; Cables</c:v>
                </c:pt>
                <c:pt idx="1">
                  <c:v>Turnkey Projects </c:v>
                </c:pt>
                <c:pt idx="2">
                  <c:v>Meters</c:v>
                </c:pt>
                <c:pt idx="3">
                  <c:v>Transformers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0.78</c:v>
                </c:pt>
                <c:pt idx="1">
                  <c:v>0.12000000000000001</c:v>
                </c:pt>
                <c:pt idx="2">
                  <c:v>6.0000000000000012E-2</c:v>
                </c:pt>
                <c:pt idx="3">
                  <c:v>3.0000000000000006E-2</c:v>
                </c:pt>
                <c:pt idx="4">
                  <c:v>1.0000000000000002E-2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800"/>
            </a:pPr>
            <a:endParaRPr lang="en-US"/>
          </a:p>
        </c:txPr>
      </c:legendEntry>
      <c:layout>
        <c:manualLayout>
          <c:xMode val="edge"/>
          <c:yMode val="edge"/>
          <c:x val="0.6826896120420094"/>
          <c:y val="0.19046987179367861"/>
          <c:w val="0.30237158412095338"/>
          <c:h val="0.550774229181198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800" dirty="0" smtClean="0"/>
              <a:t>Profit</a:t>
            </a:r>
          </a:p>
          <a:p>
            <a:pPr>
              <a:defRPr/>
            </a:pPr>
            <a:r>
              <a:rPr lang="en-US" sz="800" dirty="0" smtClean="0"/>
              <a:t> By</a:t>
            </a:r>
          </a:p>
          <a:p>
            <a:pPr>
              <a:defRPr/>
            </a:pPr>
            <a:r>
              <a:rPr lang="en-US" sz="800" dirty="0" smtClean="0"/>
              <a:t> Business</a:t>
            </a:r>
          </a:p>
          <a:p>
            <a:pPr>
              <a:defRPr/>
            </a:pPr>
            <a:r>
              <a:rPr lang="en-US" sz="800" dirty="0" smtClean="0"/>
              <a:t> </a:t>
            </a:r>
            <a:r>
              <a:rPr lang="en-US" sz="800" dirty="0"/>
              <a:t>Unit</a:t>
            </a:r>
          </a:p>
        </c:rich>
      </c:tx>
      <c:layout>
        <c:manualLayout>
          <c:xMode val="edge"/>
          <c:yMode val="edge"/>
          <c:x val="0.23038802623855537"/>
          <c:y val="0.53200925044211678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Revenue By Business Unit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Wires&amp; Cables</c:v>
                </c:pt>
                <c:pt idx="1">
                  <c:v>Turnkey Projects </c:v>
                </c:pt>
                <c:pt idx="2">
                  <c:v>Meters</c:v>
                </c:pt>
                <c:pt idx="3">
                  <c:v>Transformers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0.68</c:v>
                </c:pt>
                <c:pt idx="1">
                  <c:v>0.12000000000000001</c:v>
                </c:pt>
                <c:pt idx="2">
                  <c:v>0.13</c:v>
                </c:pt>
                <c:pt idx="3">
                  <c:v>0.05</c:v>
                </c:pt>
                <c:pt idx="4">
                  <c:v>2.0000000000000004E-2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800"/>
            </a:pPr>
            <a:endParaRPr lang="en-US"/>
          </a:p>
        </c:txPr>
      </c:legendEntry>
      <c:layout>
        <c:manualLayout>
          <c:xMode val="edge"/>
          <c:yMode val="edge"/>
          <c:x val="0.68268961204200973"/>
          <c:y val="0.19046987179367858"/>
          <c:w val="0.30237158412095355"/>
          <c:h val="0.5507742291811982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6723063" cy="672497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87436" tIns="43718" rIns="87436" bIns="43718" anchor="ctr"/>
          <a:lstStyle/>
          <a:p>
            <a:endParaRPr lang="de-DE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45669" y="0"/>
            <a:ext cx="3077394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21728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45669" y="9321728"/>
            <a:ext cx="3077394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Handzettel </a:t>
            </a:r>
            <a:fld id="{BFC713D8-7968-482B-A79F-9C586FE5053A}" type="slidenum">
              <a:rPr lang="de-DE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50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45669" y="0"/>
            <a:ext cx="3075892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24425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5506" y="4643288"/>
            <a:ext cx="6272052" cy="43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21729"/>
            <a:ext cx="3077395" cy="53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45669" y="9321729"/>
            <a:ext cx="3075892" cy="53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 smtClean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19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24425" cy="3694113"/>
          </a:xfrm>
          <a:noFill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3240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image" Target="../media/image1.wmf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image" Target="../media/image2.jpeg"/><Relationship Id="rId2" Type="http://schemas.openxmlformats.org/officeDocument/2006/relationships/tags" Target="../tags/tag30.xml"/><Relationship Id="rId1" Type="http://schemas.openxmlformats.org/officeDocument/2006/relationships/customXml" Target="../../customXml/item11.xml"/><Relationship Id="rId6" Type="http://schemas.openxmlformats.org/officeDocument/2006/relationships/tags" Target="../tags/tag34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3.xml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customXml" Target="../../customXml/item5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customXml" Target="../../customXml/item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customXml" Target="../../customXml/item3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9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customXml" Target="../../customXml/item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3.xml"/><Relationship Id="rId4" Type="http://schemas.openxmlformats.org/officeDocument/2006/relationships/tags" Target="../tags/tag10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customXml" Target="../../customXml/item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08.xml"/><Relationship Id="rId1" Type="http://schemas.openxmlformats.org/officeDocument/2006/relationships/customXml" Target="../../customXml/item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2" Type="http://schemas.openxmlformats.org/officeDocument/2006/relationships/tags" Target="../tags/tag113.xml"/><Relationship Id="rId1" Type="http://schemas.openxmlformats.org/officeDocument/2006/relationships/customXml" Target="../../customXml/item2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customXml" Target="../../customXml/item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customXml" Target="../../customXml/item2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26.xml"/><Relationship Id="rId1" Type="http://schemas.openxmlformats.org/officeDocument/2006/relationships/customXml" Target="../../customXml/item23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customXml" Target="../../customXml/item6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31.xml"/><Relationship Id="rId1" Type="http://schemas.openxmlformats.org/officeDocument/2006/relationships/customXml" Target="../../customXml/item14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2" Type="http://schemas.openxmlformats.org/officeDocument/2006/relationships/tags" Target="../tags/tag136.xml"/><Relationship Id="rId1" Type="http://schemas.openxmlformats.org/officeDocument/2006/relationships/customXml" Target="../../customXml/item2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9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2" Type="http://schemas.openxmlformats.org/officeDocument/2006/relationships/tags" Target="../tags/tag143.xml"/><Relationship Id="rId1" Type="http://schemas.openxmlformats.org/officeDocument/2006/relationships/customXml" Target="../../customXml/item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9" Type="http://schemas.openxmlformats.org/officeDocument/2006/relationships/image" Target="../media/image2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customXml" Target="../../customXml/item2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2.xml"/><Relationship Id="rId4" Type="http://schemas.openxmlformats.org/officeDocument/2006/relationships/tags" Target="../tags/tag15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customXml" Target="../../customXml/item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6.xml"/><Relationship Id="rId4" Type="http://schemas.openxmlformats.org/officeDocument/2006/relationships/tags" Target="../tags/tag15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57.xml"/><Relationship Id="rId1" Type="http://schemas.openxmlformats.org/officeDocument/2006/relationships/customXml" Target="../../customXml/item3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customXml" Target="../../customXml/item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customXml" Target="../../customXml/item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8.xml"/><Relationship Id="rId4" Type="http://schemas.openxmlformats.org/officeDocument/2006/relationships/tags" Target="../tags/tag16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69.xml"/><Relationship Id="rId1" Type="http://schemas.openxmlformats.org/officeDocument/2006/relationships/customXml" Target="../../customXml/item27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4.xml"/><Relationship Id="rId1" Type="http://schemas.openxmlformats.org/officeDocument/2006/relationships/customXml" Target="../../customXml/item12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customXml" Target="../../customXml/item28.xml"/><Relationship Id="rId6" Type="http://schemas.openxmlformats.org/officeDocument/2006/relationships/tags" Target="../tags/tag48.xml"/><Relationship Id="rId11" Type="http://schemas.openxmlformats.org/officeDocument/2006/relationships/image" Target="../media/image1.wmf"/><Relationship Id="rId5" Type="http://schemas.openxmlformats.org/officeDocument/2006/relationships/tags" Target="../tags/tag4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46.xml"/><Relationship Id="rId9" Type="http://schemas.openxmlformats.org/officeDocument/2006/relationships/tags" Target="../tags/tag5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customXml" Target="../../customXml/item17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image" Target="../media/image1.wmf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image" Target="../media/image2.jpeg"/><Relationship Id="rId2" Type="http://schemas.openxmlformats.org/officeDocument/2006/relationships/tags" Target="../tags/tag52.xml"/><Relationship Id="rId1" Type="http://schemas.openxmlformats.org/officeDocument/2006/relationships/customXml" Target="../../customXml/item33.xml"/><Relationship Id="rId6" Type="http://schemas.openxmlformats.org/officeDocument/2006/relationships/tags" Target="../tags/tag5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1.wmf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image" Target="../media/image2.jpeg"/><Relationship Id="rId2" Type="http://schemas.openxmlformats.org/officeDocument/2006/relationships/tags" Target="../tags/tag61.xml"/><Relationship Id="rId1" Type="http://schemas.openxmlformats.org/officeDocument/2006/relationships/customXml" Target="../../customXml/item10.xml"/><Relationship Id="rId6" Type="http://schemas.openxmlformats.org/officeDocument/2006/relationships/tags" Target="../tags/tag6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2" Type="http://schemas.openxmlformats.org/officeDocument/2006/relationships/tags" Target="../tags/tag70.xml"/><Relationship Id="rId1" Type="http://schemas.openxmlformats.org/officeDocument/2006/relationships/customXml" Target="../../customXml/item2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9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customXml" Target="../../customXml/item29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9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ags" Target="../tags/tag82.xml"/><Relationship Id="rId1" Type="http://schemas.openxmlformats.org/officeDocument/2006/relationships/customXml" Target="../../customXml/item9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9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customXml" Target="../../customXml/item3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1.xml"/><Relationship Id="rId4" Type="http://schemas.openxmlformats.org/officeDocument/2006/relationships/tags" Target="../tags/tag9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1_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4149091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4" name="cdtRectangle 2 Id14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4149091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149091"/>
            <a:ext cx="8893175" cy="870014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3" name="cdtPicture 11 Id12" descr="Image_Titel.jpg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2"/>
          <a:srcRect b="39468"/>
          <a:stretch>
            <a:fillRect/>
          </a:stretch>
        </p:blipFill>
        <p:spPr bwMode="ltGray">
          <a:xfrm>
            <a:off x="0" y="0"/>
            <a:ext cx="9144000" cy="4149091"/>
          </a:xfrm>
          <a:prstGeom prst="rect">
            <a:avLst/>
          </a:prstGeom>
        </p:spPr>
      </p:pic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6"/>
            </p:custDataLst>
          </p:nvPr>
        </p:nvSpPr>
        <p:spPr bwMode="gray">
          <a:xfrm>
            <a:off x="250827" y="3756008"/>
            <a:ext cx="8893175" cy="393083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2" name="cdtText Box 133 Id2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5" name="cdtText Box 101 Id15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759448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type="titleOnly" preserve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>
              <a:defRPr lang="de-DE" noProof="0" dirty="0"/>
            </a:lvl1pPr>
          </a:lstStyle>
          <a:p>
            <a:pPr lvl="0"/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Rectangle 168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709844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type="obj" preserve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1" y="1412877"/>
            <a:ext cx="8208963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type="obj" preserve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39750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/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716463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66143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1" y="1412878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1" y="3860800"/>
            <a:ext cx="8208963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276000" y="1412877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156325" y="1412877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type="fourObj" preserve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sz="quarter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>
          <a:xfrm>
            <a:off x="539750" y="1412878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716463" y="1412877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dtContent Placeholder 4 Id5"/>
          <p:cNvSpPr>
            <a:spLocks noGrp="1"/>
          </p:cNvSpPr>
          <p:nvPr>
            <p:ph sz="quarter" idx="3"/>
            <p:custDataLst>
              <p:tags r:id="rId5"/>
            </p:custDataLst>
          </p:nvPr>
        </p:nvSpPr>
        <p:spPr>
          <a:xfrm>
            <a:off x="539750" y="3860800"/>
            <a:ext cx="403225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cdtContent Placeholder 5 Id6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716463" y="3860800"/>
            <a:ext cx="403225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51069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7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287202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0827" y="515721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8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676910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8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8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539750" y="3860800"/>
            <a:ext cx="3309936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3994150" y="3860800"/>
            <a:ext cx="3314701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8" name="Rectangle 16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1_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716464" y="1412875"/>
            <a:ext cx="4427537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5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cdtPicture 11 Id12" descr="Image_Titel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9"/>
          <a:srcRect l="2435" t="21307" r="47565" b="9351"/>
          <a:stretch/>
        </p:blipFill>
        <p:spPr bwMode="ltGray">
          <a:xfrm>
            <a:off x="0" y="1412874"/>
            <a:ext cx="4572000" cy="4752976"/>
          </a:xfrm>
          <a:prstGeom prst="rect">
            <a:avLst/>
          </a:prstGeom>
        </p:spPr>
      </p:pic>
      <p:sp>
        <p:nvSpPr>
          <p:cNvPr id="8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312204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1_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539750" y="1412875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808376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1_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8208963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430841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1_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276000" y="1412875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156325" y="1412875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959953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1_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99802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1_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045108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1_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49" y="1412875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224045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1_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6769100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979937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1_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287202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0827" y="515721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21303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1_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6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539750" y="3860800"/>
            <a:ext cx="3309936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3994149" y="3860800"/>
            <a:ext cx="3314701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8" name="Rectangle 16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340433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6288530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el 1"/>
          <p:cNvSpPr>
            <a:spLocks noGrp="1"/>
          </p:cNvSpPr>
          <p:nvPr>
            <p:ph type="title" hasCustomPrompt="1"/>
          </p:nvPr>
        </p:nvSpPr>
        <p:spPr>
          <a:xfrm>
            <a:off x="0" y="3"/>
            <a:ext cx="9144000" cy="1262056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37560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down)" type="title" preserve="1">
  <p:cSld name="Title fullscreen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3" name="cdtPicture 14 Id15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250827" y="2420873"/>
            <a:ext cx="8893175" cy="1266246"/>
          </a:xfrm>
          <a:solidFill>
            <a:srgbClr val="233746">
              <a:alpha val="65000"/>
            </a:srgbClr>
          </a:solidFill>
        </p:spPr>
        <p:txBody>
          <a:bodyPr wrap="square" lIns="270000" tIns="536400" rIns="396000" bIns="108000" anchor="t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250827" y="2420873"/>
            <a:ext cx="8893175" cy="39308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b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up)" type="title" preserve="1">
  <p:cSld name="Title fullscreen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3" name="cdtPicture 14 Id15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250827" y="2987889"/>
            <a:ext cx="8893175" cy="1266246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5004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250827" y="3860800"/>
            <a:ext cx="8893175" cy="39308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down)" type="title" preserve="1">
  <p:cSld name="Chapter 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9" name="cdtRectangle 15 Id5735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9144000" cy="4149725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250827" y="4149726"/>
            <a:ext cx="8893175" cy="870014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250827" y="3756644"/>
            <a:ext cx="8893175" cy="393083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8" name="cdtPicture 7 Id8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308852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up)" type="title" preserve="1">
  <p:cSld name="Chapter 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1"/>
            <a:ext cx="9144000" cy="516255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250827" y="4292543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250827" y="516255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2" name="cdtPicture 7 Id12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308852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572000" y="1412877"/>
            <a:ext cx="4572003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7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572000" y="1412877"/>
            <a:ext cx="4572003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cdtPicture 11 Id12" descr="Image_Titel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9"/>
          <a:srcRect l="2435" t="21307" r="47565" b="9351"/>
          <a:stretch/>
        </p:blipFill>
        <p:spPr bwMode="ltGray">
          <a:xfrm>
            <a:off x="0" y="1412873"/>
            <a:ext cx="4572000" cy="4752976"/>
          </a:xfrm>
          <a:prstGeom prst="rect">
            <a:avLst/>
          </a:prstGeom>
        </p:spPr>
      </p:pic>
      <p:sp>
        <p:nvSpPr>
          <p:cNvPr id="8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539750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6" y="1412877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8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3.xml"/><Relationship Id="rId42" Type="http://schemas.openxmlformats.org/officeDocument/2006/relationships/tags" Target="../tags/tag11.xml"/><Relationship Id="rId47" Type="http://schemas.openxmlformats.org/officeDocument/2006/relationships/tags" Target="../tags/tag16.xml"/><Relationship Id="rId50" Type="http://schemas.openxmlformats.org/officeDocument/2006/relationships/tags" Target="../tags/tag19.xml"/><Relationship Id="rId55" Type="http://schemas.openxmlformats.org/officeDocument/2006/relationships/tags" Target="../tags/tag2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10.xml"/><Relationship Id="rId54" Type="http://schemas.openxmlformats.org/officeDocument/2006/relationships/tags" Target="../tags/tag2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6.xml"/><Relationship Id="rId40" Type="http://schemas.openxmlformats.org/officeDocument/2006/relationships/tags" Target="../tags/tag9.xml"/><Relationship Id="rId45" Type="http://schemas.openxmlformats.org/officeDocument/2006/relationships/tags" Target="../tags/tag14.xml"/><Relationship Id="rId53" Type="http://schemas.openxmlformats.org/officeDocument/2006/relationships/tags" Target="../tags/tag22.xml"/><Relationship Id="rId58" Type="http://schemas.openxmlformats.org/officeDocument/2006/relationships/tags" Target="../tags/tag2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5.xml"/><Relationship Id="rId49" Type="http://schemas.openxmlformats.org/officeDocument/2006/relationships/tags" Target="../tags/tag18.xml"/><Relationship Id="rId57" Type="http://schemas.openxmlformats.org/officeDocument/2006/relationships/tags" Target="../tags/tag26.xml"/><Relationship Id="rId61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13.xml"/><Relationship Id="rId52" Type="http://schemas.openxmlformats.org/officeDocument/2006/relationships/tags" Target="../tags/tag21.xml"/><Relationship Id="rId60" Type="http://schemas.openxmlformats.org/officeDocument/2006/relationships/tags" Target="../tags/tag2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4.xml"/><Relationship Id="rId43" Type="http://schemas.openxmlformats.org/officeDocument/2006/relationships/tags" Target="../tags/tag12.xml"/><Relationship Id="rId48" Type="http://schemas.openxmlformats.org/officeDocument/2006/relationships/tags" Target="../tags/tag17.xml"/><Relationship Id="rId56" Type="http://schemas.openxmlformats.org/officeDocument/2006/relationships/tags" Target="../tags/tag25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2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2.xml"/><Relationship Id="rId38" Type="http://schemas.openxmlformats.org/officeDocument/2006/relationships/tags" Target="../tags/tag7.xml"/><Relationship Id="rId46" Type="http://schemas.openxmlformats.org/officeDocument/2006/relationships/tags" Target="../tags/tag15.xml"/><Relationship Id="rId59" Type="http://schemas.openxmlformats.org/officeDocument/2006/relationships/tags" Target="../tags/tag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2 Id7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0" y="0"/>
            <a:ext cx="9144000" cy="1268413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34"/>
            </p:custDataLst>
          </p:nvPr>
        </p:nvSpPr>
        <p:spPr bwMode="auto">
          <a:xfrm>
            <a:off x="539751" y="1412877"/>
            <a:ext cx="820896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61"/>
          <a:stretch>
            <a:fillRect/>
          </a:stretch>
        </p:blipFill>
        <p:spPr>
          <a:xfrm>
            <a:off x="7308853" y="1"/>
            <a:ext cx="1439863" cy="806452"/>
          </a:xfrm>
          <a:prstGeom prst="rect">
            <a:avLst/>
          </a:prstGeom>
        </p:spPr>
      </p:pic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36"/>
            </p:custDataLst>
          </p:nvPr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  <a:endParaRPr lang="en-US" dirty="0" smtClean="0"/>
          </a:p>
        </p:txBody>
      </p:sp>
      <p:sp>
        <p:nvSpPr>
          <p:cNvPr id="31" name="cdtText Box 101 Id31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cxnSp>
        <p:nvCxnSpPr>
          <p:cNvPr id="2" name="cdtMasterTags_CL1 Id2"/>
          <p:cNvCxnSpPr/>
          <p:nvPr>
            <p:custDataLst>
              <p:tags r:id="rId3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cdtMasterTags_CL2 Id3"/>
          <p:cNvCxnSpPr/>
          <p:nvPr>
            <p:custDataLst>
              <p:tags r:id="rId3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cdtMasterTags_CL3 Id4"/>
          <p:cNvCxnSpPr/>
          <p:nvPr>
            <p:custDataLst>
              <p:tags r:id="rId4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dtMasterTags_CL4 Id5"/>
          <p:cNvCxnSpPr/>
          <p:nvPr>
            <p:custDataLst>
              <p:tags r:id="rId4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cdtMasterTags_CL5 Id6"/>
          <p:cNvCxnSpPr/>
          <p:nvPr>
            <p:custDataLst>
              <p:tags r:id="rId4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dtMasterTags_CL6 Id8"/>
          <p:cNvCxnSpPr/>
          <p:nvPr>
            <p:custDataLst>
              <p:tags r:id="rId4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dtMasterTags_CL7 Id10"/>
          <p:cNvCxnSpPr/>
          <p:nvPr>
            <p:custDataLst>
              <p:tags r:id="rId4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dtMasterTags_CL8 Id15"/>
          <p:cNvCxnSpPr/>
          <p:nvPr>
            <p:custDataLst>
              <p:tags r:id="rId4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dtMasterTags_CL9 Id16"/>
          <p:cNvCxnSpPr/>
          <p:nvPr>
            <p:custDataLst>
              <p:tags r:id="rId4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dtMasterTags_CL10 Id17"/>
          <p:cNvCxnSpPr/>
          <p:nvPr>
            <p:custDataLst>
              <p:tags r:id="rId4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dtMasterTags_CL11 Id18"/>
          <p:cNvCxnSpPr/>
          <p:nvPr>
            <p:custDataLst>
              <p:tags r:id="rId4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dtMasterTags_CL12 Id19"/>
          <p:cNvCxnSpPr/>
          <p:nvPr>
            <p:custDataLst>
              <p:tags r:id="rId4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dtMasterTags_CL13 Id20"/>
          <p:cNvCxnSpPr/>
          <p:nvPr>
            <p:custDataLst>
              <p:tags r:id="rId5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dtMasterTags_CL14 Id21"/>
          <p:cNvCxnSpPr/>
          <p:nvPr>
            <p:custDataLst>
              <p:tags r:id="rId5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dtMasterTags_CL15 Id22"/>
          <p:cNvCxnSpPr/>
          <p:nvPr>
            <p:custDataLst>
              <p:tags r:id="rId5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dtMasterTags_CL16 Id23"/>
          <p:cNvCxnSpPr/>
          <p:nvPr>
            <p:custDataLst>
              <p:tags r:id="rId5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dtMasterTags_CL17 Id24"/>
          <p:cNvCxnSpPr/>
          <p:nvPr>
            <p:custDataLst>
              <p:tags r:id="rId5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dtMasterTags_CL18 Id25"/>
          <p:cNvCxnSpPr/>
          <p:nvPr>
            <p:custDataLst>
              <p:tags r:id="rId5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dtMasterTags_CL19 Id26"/>
          <p:cNvCxnSpPr/>
          <p:nvPr>
            <p:custDataLst>
              <p:tags r:id="rId5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dtMasterTags_CL20 Id27"/>
          <p:cNvCxnSpPr/>
          <p:nvPr>
            <p:custDataLst>
              <p:tags r:id="rId5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dtMasterTags"/>
          <p:cNvCxnSpPr/>
          <p:nvPr>
            <p:custDataLst>
              <p:tags r:id="rId5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Foliennummernplatzhalter 5"/>
          <p:cNvSpPr>
            <a:spLocks/>
          </p:cNvSpPr>
          <p:nvPr>
            <p:custDataLst>
              <p:tags r:id="rId59"/>
            </p:custDataLst>
          </p:nvPr>
        </p:nvSpPr>
        <p:spPr bwMode="auto">
          <a:xfrm>
            <a:off x="539751" y="6588225"/>
            <a:ext cx="48891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>
                <a:solidFill>
                  <a:srgbClr val="000000"/>
                </a:solidFill>
                <a:cs typeface="Arial" charset="0"/>
              </a:rPr>
              <a:t>Page </a:t>
            </a:r>
            <a:fld id="{AE79CDE3-FC93-47D0-A7E3-87AE4E7DF382}" type="slidenum">
              <a:rPr lang="en-US" sz="1000" noProof="0">
                <a:solidFill>
                  <a:srgbClr val="000000"/>
                </a:solidFill>
                <a:cs typeface="Arial" charset="0"/>
              </a:rPr>
              <a:pPr algn="l">
                <a:lnSpc>
                  <a:spcPct val="100000"/>
                </a:lnSpc>
                <a:defRPr/>
              </a:pPr>
              <a:t>‹#›</a:t>
            </a:fld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5" name="Rectangle 167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1474790" y="6588225"/>
            <a:ext cx="147544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13.</a:t>
            </a:r>
            <a:r>
              <a:rPr lang="en-US" sz="1000" baseline="0" noProof="0" dirty="0" smtClean="0">
                <a:solidFill>
                  <a:srgbClr val="000000"/>
                </a:solidFill>
                <a:cs typeface="Arial" charset="0"/>
              </a:rPr>
              <a:t> November </a:t>
            </a: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2013</a:t>
            </a:r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6" name="Rectangle 167"/>
          <p:cNvSpPr>
            <a:spLocks noChangeArrowheads="1"/>
          </p:cNvSpPr>
          <p:nvPr/>
        </p:nvSpPr>
        <p:spPr bwMode="auto">
          <a:xfrm>
            <a:off x="2806031" y="6588225"/>
            <a:ext cx="201612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I</a:t>
            </a:r>
            <a:r>
              <a:rPr lang="en-US" sz="1000" baseline="0" noProof="0" dirty="0" smtClean="0">
                <a:solidFill>
                  <a:srgbClr val="000000"/>
                </a:solidFill>
                <a:cs typeface="Arial" charset="0"/>
              </a:rPr>
              <a:t> BD PTM /  MEA I </a:t>
            </a:r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72" r:id="rId2"/>
    <p:sldLayoutId id="2147483697" r:id="rId3"/>
    <p:sldLayoutId id="2147483690" r:id="rId4"/>
    <p:sldLayoutId id="2147483674" r:id="rId5"/>
    <p:sldLayoutId id="2147483676" r:id="rId6"/>
    <p:sldLayoutId id="2147483677" r:id="rId7"/>
    <p:sldLayoutId id="2147483678" r:id="rId8"/>
    <p:sldLayoutId id="2147483679" r:id="rId9"/>
    <p:sldLayoutId id="2147483693" r:id="rId10"/>
    <p:sldLayoutId id="2147483670" r:id="rId11"/>
    <p:sldLayoutId id="2147483692" r:id="rId12"/>
    <p:sldLayoutId id="2147483694" r:id="rId13"/>
    <p:sldLayoutId id="2147483683" r:id="rId14"/>
    <p:sldLayoutId id="2147483681" r:id="rId15"/>
    <p:sldLayoutId id="2147483695" r:id="rId16"/>
    <p:sldLayoutId id="2147483691" r:id="rId17"/>
    <p:sldLayoutId id="2147483684" r:id="rId18"/>
    <p:sldLayoutId id="2147483685" r:id="rId19"/>
    <p:sldLayoutId id="2147483686" r:id="rId20"/>
    <p:sldLayoutId id="2147483688" r:id="rId21"/>
    <p:sldLayoutId id="2147483720" r:id="rId22"/>
    <p:sldLayoutId id="2147483721" r:id="rId23"/>
    <p:sldLayoutId id="2147483726" r:id="rId24"/>
    <p:sldLayoutId id="2147483727" r:id="rId25"/>
    <p:sldLayoutId id="2147483729" r:id="rId26"/>
    <p:sldLayoutId id="2147483730" r:id="rId27"/>
    <p:sldLayoutId id="2147483731" r:id="rId28"/>
    <p:sldLayoutId id="2147483732" r:id="rId29"/>
    <p:sldLayoutId id="2147483733" r:id="rId30"/>
    <p:sldLayoutId id="2147483735" r:id="rId31"/>
  </p:sldLayoutIdLst>
  <p:transition spd="slow">
    <p:wip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97.xml"/><Relationship Id="rId7" Type="http://schemas.openxmlformats.org/officeDocument/2006/relationships/image" Target="../media/image4.emf"/><Relationship Id="rId2" Type="http://schemas.openxmlformats.org/officeDocument/2006/relationships/tags" Target="../tags/tag19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19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9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200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8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chart" Target="../charts/chart2.xml"/><Relationship Id="rId2" Type="http://schemas.openxmlformats.org/officeDocument/2006/relationships/tags" Target="../tags/tag19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1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75090" y="-265473"/>
            <a:ext cx="9419092" cy="737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cdtRectangle 12 Id20492"/>
          <p:cNvSpPr>
            <a:spLocks noGrp="1" noChangeArrowheads="1"/>
          </p:cNvSpPr>
          <p:nvPr>
            <p:ph type="ctrTitle"/>
          </p:nvPr>
        </p:nvSpPr>
        <p:spPr>
          <a:xfrm>
            <a:off x="-73640" y="5344585"/>
            <a:ext cx="9217640" cy="623793"/>
          </a:xfrm>
        </p:spPr>
        <p:txBody>
          <a:bodyPr/>
          <a:lstStyle/>
          <a:p>
            <a:r>
              <a:rPr lang="en-US" sz="2400" b="0" dirty="0" smtClean="0"/>
              <a:t>ElSewedy </a:t>
            </a:r>
            <a:r>
              <a:rPr lang="en-US" sz="2400" b="0" dirty="0" smtClean="0"/>
              <a:t>Electric </a:t>
            </a:r>
            <a:endParaRPr lang="en-US" sz="2400" b="0" dirty="0"/>
          </a:p>
        </p:txBody>
      </p:sp>
      <p:sp>
        <p:nvSpPr>
          <p:cNvPr id="20493" name="cdtRectangle 13 Id20493"/>
          <p:cNvSpPr>
            <a:spLocks noGrp="1" noChangeArrowheads="1"/>
          </p:cNvSpPr>
          <p:nvPr>
            <p:ph type="subTitle" idx="1"/>
          </p:nvPr>
        </p:nvSpPr>
        <p:spPr>
          <a:xfrm>
            <a:off x="-73640" y="5968379"/>
            <a:ext cx="9217640" cy="394321"/>
          </a:xfrm>
        </p:spPr>
        <p:txBody>
          <a:bodyPr/>
          <a:lstStyle/>
          <a:p>
            <a:r>
              <a:rPr lang="en-US" sz="1600" dirty="0" smtClean="0"/>
              <a:t>Global Corporate Strategy                                                                                        Martin Testa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7836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7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273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400" dirty="0">
                <a:solidFill>
                  <a:srgbClr val="002060"/>
                </a:solidFill>
                <a:ea typeface="ＭＳ Ｐゴシック" charset="-128"/>
              </a:rPr>
              <a:t>Merge and Acquisition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4" name="Eingekerbter Richtungspfeil 1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9830" y="1487278"/>
            <a:ext cx="3525398" cy="892366"/>
          </a:xfrm>
          <a:prstGeom prst="chevron">
            <a:avLst>
              <a:gd name="adj" fmla="val 19475"/>
            </a:avLst>
          </a:prstGeom>
          <a:solidFill>
            <a:srgbClr val="3366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177800" indent="-177800" algn="ctr">
              <a:buClr>
                <a:srgbClr val="96B4D7"/>
              </a:buClr>
              <a:buSzPct val="100000"/>
            </a:pPr>
            <a:r>
              <a:rPr lang="en-US" sz="1600" dirty="0" smtClean="0">
                <a:solidFill>
                  <a:srgbClr val="FFFFFF"/>
                </a:solidFill>
              </a:rPr>
              <a:t>2007 (Acquisitions)</a:t>
            </a:r>
          </a:p>
        </p:txBody>
      </p:sp>
      <p:sp>
        <p:nvSpPr>
          <p:cNvPr id="15" name="Eingekerbter Richtungspfeil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43914" y="1476261"/>
            <a:ext cx="3525398" cy="892366"/>
          </a:xfrm>
          <a:prstGeom prst="chevron">
            <a:avLst>
              <a:gd name="adj" fmla="val 19475"/>
            </a:avLst>
          </a:prstGeom>
          <a:solidFill>
            <a:srgbClr val="3366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177800" indent="-177800" algn="ctr">
              <a:buClr>
                <a:srgbClr val="96B4D7"/>
              </a:buClr>
              <a:buSzPct val="100000"/>
            </a:pPr>
            <a:r>
              <a:rPr lang="en-US" sz="1600" dirty="0" smtClean="0">
                <a:solidFill>
                  <a:srgbClr val="FFFFFF"/>
                </a:solidFill>
              </a:rPr>
              <a:t>2008(Acquisitions)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5043915" y="2864308"/>
            <a:ext cx="3525397" cy="353600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539831" y="2850821"/>
            <a:ext cx="3525397" cy="353600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913" y="3657610"/>
            <a:ext cx="3333143" cy="1957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100% of Al Wataniya Cables </a:t>
            </a:r>
            <a:r>
              <a:rPr lang="en-US" sz="1600" dirty="0">
                <a:solidFill>
                  <a:srgbClr val="000096"/>
                </a:solidFill>
              </a:rPr>
              <a:t>in </a:t>
            </a:r>
            <a:r>
              <a:rPr lang="en-US" sz="1600" dirty="0" smtClean="0">
                <a:solidFill>
                  <a:srgbClr val="000096"/>
                </a:solidFill>
              </a:rPr>
              <a:t>Egypt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 Iskraemeco, </a:t>
            </a:r>
            <a:r>
              <a:rPr lang="en-US" sz="1600" dirty="0" smtClean="0">
                <a:solidFill>
                  <a:srgbClr val="000096"/>
                </a:solidFill>
              </a:rPr>
              <a:t>a leading</a:t>
            </a:r>
            <a:r>
              <a:rPr lang="en-US" sz="1600" dirty="0">
                <a:solidFill>
                  <a:srgbClr val="000096"/>
                </a:solidFill>
              </a:rPr>
              <a:t> </a:t>
            </a:r>
            <a:r>
              <a:rPr lang="en-US" sz="1600" dirty="0">
                <a:solidFill>
                  <a:srgbClr val="000096"/>
                </a:solidFill>
              </a:rPr>
              <a:t>Slovenian meter</a:t>
            </a:r>
            <a:r>
              <a:rPr lang="en-US" sz="1600" dirty="0">
                <a:solidFill>
                  <a:srgbClr val="000096"/>
                </a:solidFill>
              </a:rPr>
              <a:t> producer </a:t>
            </a:r>
          </a:p>
          <a:p>
            <a:pPr algn="l"/>
            <a:endParaRPr lang="en-US" sz="1600" dirty="0">
              <a:solidFill>
                <a:srgbClr val="000096"/>
              </a:solidFill>
            </a:endParaRPr>
          </a:p>
          <a:p>
            <a:pPr algn="l"/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99110" y="3359066"/>
            <a:ext cx="307371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Wingdings" panose="05000000000000000000" pitchFamily="2" charset="2"/>
              <a:buChar char="ü"/>
            </a:pPr>
            <a:r>
              <a:rPr lang="en-US" sz="1200" b="1" dirty="0" smtClean="0">
                <a:solidFill>
                  <a:schemeClr val="tx2"/>
                </a:solidFill>
              </a:rPr>
              <a:t> </a:t>
            </a:r>
            <a:r>
              <a:rPr lang="en-US" sz="1600" dirty="0">
                <a:solidFill>
                  <a:srgbClr val="000096"/>
                </a:solidFill>
              </a:rPr>
              <a:t>30% stake in M. Torres Olvega, a leading Spanish </a:t>
            </a:r>
            <a:r>
              <a:rPr lang="en-US" sz="1600" dirty="0" smtClean="0">
                <a:solidFill>
                  <a:srgbClr val="000096"/>
                </a:solidFill>
              </a:rPr>
              <a:t>wind‐energy turbine</a:t>
            </a:r>
            <a:r>
              <a:rPr lang="en-US" sz="1600" dirty="0">
                <a:solidFill>
                  <a:srgbClr val="000096"/>
                </a:solidFill>
              </a:rPr>
              <a:t> manufacturer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PSP, an Egyptian engineering company specializing </a:t>
            </a:r>
            <a:r>
              <a:rPr lang="en-US" sz="1600" dirty="0" smtClean="0">
                <a:solidFill>
                  <a:srgbClr val="000096"/>
                </a:solidFill>
              </a:rPr>
              <a:t>in power‐generation</a:t>
            </a:r>
            <a:r>
              <a:rPr lang="en-US" sz="1600" dirty="0">
                <a:solidFill>
                  <a:srgbClr val="000096"/>
                </a:solidFill>
              </a:rPr>
              <a:t> projects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 Egyptian Co. </a:t>
            </a:r>
            <a:r>
              <a:rPr lang="en-US" sz="1600" dirty="0">
                <a:solidFill>
                  <a:srgbClr val="000096"/>
                </a:solidFill>
              </a:rPr>
              <a:t>for Electrical Insulators (ECMEI), a producer </a:t>
            </a:r>
            <a:r>
              <a:rPr lang="en-US" sz="1600" dirty="0" smtClean="0">
                <a:solidFill>
                  <a:srgbClr val="000096"/>
                </a:solidFill>
              </a:rPr>
              <a:t>of electric</a:t>
            </a:r>
            <a:r>
              <a:rPr lang="en-US" sz="1600" dirty="0">
                <a:solidFill>
                  <a:srgbClr val="000096"/>
                </a:solidFill>
              </a:rPr>
              <a:t> ceramic insulators </a:t>
            </a:r>
          </a:p>
        </p:txBody>
      </p:sp>
    </p:spTree>
    <p:extLst>
      <p:ext uri="{BB962C8B-B14F-4D97-AF65-F5344CB8AC3E}">
        <p14:creationId xmlns:p14="http://schemas.microsoft.com/office/powerpoint/2010/main" val="2642280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273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400" dirty="0" smtClean="0">
                <a:solidFill>
                  <a:srgbClr val="002060"/>
                </a:solidFill>
                <a:ea typeface="ＭＳ Ｐゴシック" charset="-128"/>
              </a:rPr>
              <a:t>The </a:t>
            </a:r>
            <a:r>
              <a:rPr lang="en-US" kern="1400" dirty="0">
                <a:solidFill>
                  <a:srgbClr val="002060"/>
                </a:solidFill>
                <a:ea typeface="ＭＳ Ｐゴシック" charset="-128"/>
              </a:rPr>
              <a:t>Acquisition of Iskraemeco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457212" y="1268414"/>
            <a:ext cx="8282343" cy="4830796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noFill/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A Leading Electrometers Manufacturer(Slovenia) &amp; one of the world’s most technologically advanced producers of metering equipment and services</a:t>
            </a:r>
          </a:p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The acquisition establishes a global metering and measurement giant with the technological strength to build tomorrow’s smart products and capture worldwide market share</a:t>
            </a:r>
          </a:p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Opens up new untapped markets in Europe and North America through its prominent client base and solid establishments in these markets</a:t>
            </a:r>
          </a:p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With its products became a natural complement to </a:t>
            </a:r>
            <a:r>
              <a:rPr lang="en-US" sz="1600" dirty="0" smtClean="0">
                <a:solidFill>
                  <a:srgbClr val="000096"/>
                </a:solidFill>
              </a:rPr>
              <a:t>ElSewedy </a:t>
            </a:r>
            <a:r>
              <a:rPr lang="en-US" sz="1600" dirty="0">
                <a:solidFill>
                  <a:srgbClr val="000096"/>
                </a:solidFill>
              </a:rPr>
              <a:t>Cables’ long line of products</a:t>
            </a:r>
          </a:p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Adds value by leveraging its industry know how, and expertise to further drive this business</a:t>
            </a:r>
          </a:p>
        </p:txBody>
      </p:sp>
    </p:spTree>
    <p:extLst>
      <p:ext uri="{BB962C8B-B14F-4D97-AF65-F5344CB8AC3E}">
        <p14:creationId xmlns:p14="http://schemas.microsoft.com/office/powerpoint/2010/main" val="801182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273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400" dirty="0" smtClean="0">
                <a:solidFill>
                  <a:srgbClr val="002060"/>
                </a:solidFill>
                <a:ea typeface="ＭＳ Ｐゴシック" charset="-128"/>
              </a:rPr>
              <a:t>The </a:t>
            </a:r>
            <a:r>
              <a:rPr lang="en-US" kern="1400" dirty="0">
                <a:solidFill>
                  <a:srgbClr val="002060"/>
                </a:solidFill>
                <a:ea typeface="ＭＳ Ｐゴシック" charset="-128"/>
              </a:rPr>
              <a:t>Acquisition of Iskraemeco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391110" y="1654210"/>
            <a:ext cx="8455434" cy="670349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The venture will make </a:t>
            </a:r>
            <a:r>
              <a:rPr lang="en-US" sz="1200" b="1" dirty="0" smtClean="0">
                <a:solidFill>
                  <a:schemeClr val="tx2"/>
                </a:solidFill>
              </a:rPr>
              <a:t>ElSewedy</a:t>
            </a:r>
            <a:r>
              <a:rPr lang="en-US" sz="1200" b="1" dirty="0" smtClean="0">
                <a:solidFill>
                  <a:schemeClr val="tx2"/>
                </a:solidFill>
              </a:rPr>
              <a:t> one of the region’s first and leading producers of wind energy components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299" y="2417296"/>
            <a:ext cx="8304417" cy="33701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100" dirty="0" smtClean="0">
              <a:solidFill>
                <a:schemeClr val="tx2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s-ES" sz="1100" b="1" dirty="0" smtClean="0">
                <a:solidFill>
                  <a:schemeClr val="tx2"/>
                </a:solidFill>
              </a:rPr>
              <a:t> </a:t>
            </a:r>
            <a:r>
              <a:rPr lang="es-ES" sz="1600" dirty="0">
                <a:solidFill>
                  <a:srgbClr val="000096"/>
                </a:solidFill>
              </a:rPr>
              <a:t>Manual Torres Olvega Industrial (MTOI)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Spain’s MTOI, a subsidiary of M. </a:t>
            </a:r>
            <a:r>
              <a:rPr lang="en-US" sz="1600" dirty="0">
                <a:solidFill>
                  <a:srgbClr val="000096"/>
                </a:solidFill>
              </a:rPr>
              <a:t>Torres Group, is a manufacturer of </a:t>
            </a:r>
            <a:r>
              <a:rPr lang="en-US" sz="1600" dirty="0" smtClean="0">
                <a:solidFill>
                  <a:srgbClr val="000096"/>
                </a:solidFill>
              </a:rPr>
              <a:t>multi‐pole, best‐in‐their‐class</a:t>
            </a:r>
            <a:r>
              <a:rPr lang="en-US" sz="1600" dirty="0">
                <a:solidFill>
                  <a:srgbClr val="000096"/>
                </a:solidFill>
              </a:rPr>
              <a:t> gearless wind turbines, which are considered the most important component in wind‐energy </a:t>
            </a:r>
            <a:r>
              <a:rPr lang="en-US" sz="1600" dirty="0" smtClean="0">
                <a:solidFill>
                  <a:srgbClr val="000096"/>
                </a:solidFill>
              </a:rPr>
              <a:t>generation</a:t>
            </a:r>
            <a:endParaRPr lang="en-US" sz="1600" dirty="0">
              <a:solidFill>
                <a:srgbClr val="000096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 </a:t>
            </a:r>
            <a:r>
              <a:rPr lang="en-US" sz="1600" dirty="0">
                <a:solidFill>
                  <a:srgbClr val="000096"/>
                </a:solidFill>
              </a:rPr>
              <a:t>Siag </a:t>
            </a:r>
            <a:r>
              <a:rPr lang="en-US" sz="1600" dirty="0" smtClean="0">
                <a:solidFill>
                  <a:srgbClr val="000096"/>
                </a:solidFill>
              </a:rPr>
              <a:t>ElSewedy</a:t>
            </a:r>
            <a:r>
              <a:rPr lang="en-US" sz="1600" dirty="0">
                <a:solidFill>
                  <a:srgbClr val="000096"/>
                </a:solidFill>
              </a:rPr>
              <a:t> for Towers (SET)  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a leading German wind‐tower manufacturer active in four  European countries. </a:t>
            </a:r>
            <a:r>
              <a:rPr lang="en-US" sz="1600" dirty="0" smtClean="0">
                <a:solidFill>
                  <a:srgbClr val="000096"/>
                </a:solidFill>
              </a:rPr>
              <a:t>Towers are</a:t>
            </a:r>
            <a:r>
              <a:rPr lang="en-US" sz="1600" dirty="0">
                <a:solidFill>
                  <a:srgbClr val="000096"/>
                </a:solidFill>
              </a:rPr>
              <a:t> the core element for wind turbine erection and </a:t>
            </a:r>
            <a:r>
              <a:rPr lang="en-US" sz="1600" dirty="0" smtClean="0">
                <a:solidFill>
                  <a:srgbClr val="000096"/>
                </a:solidFill>
              </a:rPr>
              <a:t>installation</a:t>
            </a:r>
            <a:endParaRPr lang="en-US" sz="1600" dirty="0">
              <a:solidFill>
                <a:srgbClr val="000096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 Power System Projects (PSP)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PSP is a 75%‐owned Egyptian electrical engineering company specialized in </a:t>
            </a:r>
            <a:r>
              <a:rPr lang="en-US" sz="1600" dirty="0" smtClean="0">
                <a:solidFill>
                  <a:srgbClr val="000096"/>
                </a:solidFill>
              </a:rPr>
              <a:t>power generation</a:t>
            </a:r>
            <a:r>
              <a:rPr lang="en-US" sz="1600" dirty="0">
                <a:solidFill>
                  <a:srgbClr val="000096"/>
                </a:solidFill>
              </a:rPr>
              <a:t> projects</a:t>
            </a:r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344283" y="5859088"/>
            <a:ext cx="8455434" cy="670349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pPr marL="0" lvl="1" algn="l"/>
            <a:r>
              <a:rPr lang="en-US" sz="1600" b="1" dirty="0">
                <a:solidFill>
                  <a:schemeClr val="tx2"/>
                </a:solidFill>
              </a:rPr>
              <a:t>Egypt alone has declared a very ambitious plan to install 7200 megawatts by 2020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1057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1447800"/>
            <a:ext cx="8153400" cy="551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</a:rPr>
              <a:t>Company overview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</a:rPr>
              <a:t>National Drivers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Legislations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Egypt Favorable Trade Position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Low Production Costs in Egypt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Egypt abundance of ElSewedy Electric Raw </a:t>
            </a:r>
            <a:r>
              <a:rPr lang="en-US" sz="2000" dirty="0">
                <a:solidFill>
                  <a:srgbClr val="002060"/>
                </a:solidFill>
              </a:rPr>
              <a:t>materials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ElSewedy Drivers to expand in certain countries</a:t>
            </a:r>
            <a:endParaRPr lang="en-US" sz="2000" dirty="0">
              <a:solidFill>
                <a:srgbClr val="002060"/>
              </a:solidFill>
            </a:endParaRPr>
          </a:p>
          <a:p>
            <a:pPr marL="457200" indent="-4572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</a:rPr>
              <a:t>Strategic collaboration, Merges and </a:t>
            </a:r>
            <a:r>
              <a:rPr lang="en-US" sz="2000" b="1" dirty="0" smtClean="0">
                <a:solidFill>
                  <a:srgbClr val="002060"/>
                </a:solidFill>
              </a:rPr>
              <a:t>acquisition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de-DE" sz="2000" dirty="0">
                <a:solidFill>
                  <a:srgbClr val="002060"/>
                </a:solidFill>
              </a:rPr>
              <a:t>Business Collaboration &amp; Supply Chains </a:t>
            </a:r>
            <a:r>
              <a:rPr lang="de-DE" sz="2000" dirty="0" smtClean="0">
                <a:solidFill>
                  <a:srgbClr val="002060"/>
                </a:solidFill>
              </a:rPr>
              <a:t>Impact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Merge and </a:t>
            </a:r>
            <a:r>
              <a:rPr lang="en-US" sz="2000" dirty="0" smtClean="0">
                <a:solidFill>
                  <a:srgbClr val="002060"/>
                </a:solidFill>
              </a:rPr>
              <a:t>Acquisition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The Acquisition of Iskraemeco</a:t>
            </a:r>
            <a:endParaRPr lang="en-US" sz="2000" b="1" dirty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b="1" dirty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dirty="0" smtClean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kern="1400" dirty="0">
                <a:solidFill>
                  <a:srgbClr val="002060"/>
                </a:solidFill>
                <a:ea typeface="ＭＳ Ｐゴシック" charset="-128"/>
                <a:cs typeface="+mn-cs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86185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9166579" cy="64394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6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193183"/>
            <a:ext cx="9144000" cy="450762"/>
          </a:xfrm>
        </p:spPr>
        <p:txBody>
          <a:bodyPr/>
          <a:lstStyle/>
          <a:p>
            <a:r>
              <a:rPr lang="de-DE" sz="24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Company Overview</a:t>
            </a:r>
            <a:endParaRPr lang="de-DE" sz="24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487" y="751500"/>
            <a:ext cx="855214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 ElSewedy </a:t>
            </a:r>
            <a:r>
              <a:rPr lang="en-US" sz="1600" dirty="0">
                <a:solidFill>
                  <a:srgbClr val="000096"/>
                </a:solidFill>
              </a:rPr>
              <a:t>Group is the largest cables producer in Egypt and the 2nd largest cables producer in the region </a:t>
            </a:r>
          </a:p>
          <a:p>
            <a:pPr algn="just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 It </a:t>
            </a:r>
            <a:r>
              <a:rPr lang="en-US" sz="1600" dirty="0">
                <a:solidFill>
                  <a:srgbClr val="000096"/>
                </a:solidFill>
              </a:rPr>
              <a:t>has more than 10,000 employees working in 30 production facilities located in 14 countries around the world, exporting a wide range of high quality &amp;safe products to more than 110 countries</a:t>
            </a:r>
          </a:p>
          <a:p>
            <a:pPr algn="just">
              <a:buFont typeface="Wingdings" pitchFamily="2" charset="2"/>
              <a:buChar char="ü"/>
            </a:pPr>
            <a:endParaRPr lang="en-US" sz="2000" dirty="0" smtClean="0">
              <a:solidFill>
                <a:srgbClr val="1A2228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US" sz="2000" dirty="0" smtClean="0">
              <a:solidFill>
                <a:srgbClr val="1A2228"/>
              </a:solidFill>
            </a:endParaRPr>
          </a:p>
          <a:p>
            <a:pPr algn="just"/>
            <a:endParaRPr lang="en-US" sz="2000" dirty="0" smtClean="0">
              <a:solidFill>
                <a:srgbClr val="1A2228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" y="2202287"/>
            <a:ext cx="8658935" cy="46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808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3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National Drivers</a:t>
            </a:r>
            <a:br>
              <a:rPr lang="en-US" sz="24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</a:br>
            <a:r>
              <a:rPr lang="en-US" sz="1600" kern="1400" dirty="0" smtClean="0">
                <a:solidFill>
                  <a:schemeClr val="tx1"/>
                </a:solidFill>
                <a:ea typeface="ＭＳ Ｐゴシック" charset="-128"/>
                <a:cs typeface="+mn-cs"/>
              </a:rPr>
              <a:t>1- Legislations:</a:t>
            </a:r>
            <a:r>
              <a:rPr lang="en-US" sz="16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 </a:t>
            </a:r>
            <a:r>
              <a:rPr lang="en-US" sz="1600" dirty="0" smtClean="0"/>
              <a:t>Government </a:t>
            </a:r>
            <a:r>
              <a:rPr lang="en-US" sz="1600" dirty="0"/>
              <a:t>Support &amp; ElSewedy Wind Energy</a:t>
            </a:r>
            <a:endParaRPr lang="de-DE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618186" y="1268413"/>
            <a:ext cx="8010659" cy="65340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600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96"/>
                </a:solidFill>
              </a:rPr>
              <a:t>Egypt Supreme Council of Energy was announced in April 2008 a commitment that by 2020 Egypt will generate twenty percent of the energy needs from renewable energy sources.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Government offered Financial incentives like export credits, tax incentives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 And set </a:t>
            </a:r>
            <a:r>
              <a:rPr lang="en-US" sz="1600" dirty="0">
                <a:solidFill>
                  <a:srgbClr val="000096"/>
                </a:solidFill>
              </a:rPr>
              <a:t>measures such as minimum requirements for local sourcing of components and export </a:t>
            </a:r>
            <a:r>
              <a:rPr lang="en-US" sz="1600" dirty="0" smtClean="0">
                <a:solidFill>
                  <a:srgbClr val="000096"/>
                </a:solidFill>
              </a:rPr>
              <a:t>subsidies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In 2008 El Sewedy take this opportunity and entered the wind power market, The company created a new group called SWEG (Sewedy Wind Energy Group</a:t>
            </a:r>
            <a:r>
              <a:rPr lang="en-US" sz="1600" dirty="0" smtClean="0">
                <a:solidFill>
                  <a:srgbClr val="000096"/>
                </a:solidFill>
              </a:rPr>
              <a:t>)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It acquired M. Torres Olvega with a 30% stake for €40 </a:t>
            </a:r>
            <a:r>
              <a:rPr lang="en-US" sz="1600" dirty="0" smtClean="0">
                <a:solidFill>
                  <a:srgbClr val="000096"/>
                </a:solidFill>
              </a:rPr>
              <a:t>million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It did a 50/50 Joint Venture agreement with SIAG (Schaaf Industries Corporation of Germany</a:t>
            </a:r>
            <a:r>
              <a:rPr lang="en-US" sz="1600" dirty="0" smtClean="0">
                <a:solidFill>
                  <a:srgbClr val="000096"/>
                </a:solidFill>
              </a:rPr>
              <a:t>)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96"/>
                </a:solidFill>
              </a:rPr>
              <a:t>ElSewedy gross </a:t>
            </a:r>
            <a:r>
              <a:rPr lang="en-US" sz="1600" dirty="0">
                <a:solidFill>
                  <a:srgbClr val="000096"/>
                </a:solidFill>
              </a:rPr>
              <a:t>profit of Wind energy and electrical products has increased from 2% in 2008 to 40% in </a:t>
            </a:r>
            <a:r>
              <a:rPr lang="en-US" sz="1600" dirty="0" smtClean="0">
                <a:solidFill>
                  <a:srgbClr val="000096"/>
                </a:solidFill>
              </a:rPr>
              <a:t>2011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The production of wind turbines and wind towers allowed El Sewedy to offer a full range of products to the growing wind power sector in Egypt and Africa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063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6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kern="1400" dirty="0">
                <a:solidFill>
                  <a:srgbClr val="002060"/>
                </a:solidFill>
                <a:ea typeface="ＭＳ Ｐゴシック" charset="-128"/>
              </a:rPr>
              <a:t>National Drivers</a:t>
            </a:r>
            <a: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  <a:t/>
            </a:r>
            <a:b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</a:br>
            <a:r>
              <a:rPr lang="en-US" sz="1600" kern="1400" dirty="0">
                <a:solidFill>
                  <a:schemeClr val="tx1"/>
                </a:solidFill>
                <a:ea typeface="ＭＳ Ｐゴシック" charset="-128"/>
              </a:rPr>
              <a:t>1- Legislations:</a:t>
            </a:r>
            <a:r>
              <a:rPr lang="en-US" sz="1600" kern="1400" dirty="0">
                <a:solidFill>
                  <a:srgbClr val="002060"/>
                </a:solidFill>
                <a:ea typeface="ＭＳ Ｐゴシック" charset="-128"/>
              </a:rPr>
              <a:t> </a:t>
            </a:r>
            <a:r>
              <a:rPr lang="en-US" sz="1600" dirty="0" smtClean="0"/>
              <a:t>Export Incentive programs</a:t>
            </a:r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579549" y="1268413"/>
            <a:ext cx="8126569" cy="46720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b="1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About 1900 factories and companies out of a total of 20.000 are benefiting to date from export incentives in Egypt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u="sng" dirty="0">
                <a:solidFill>
                  <a:srgbClr val="000096"/>
                </a:solidFill>
              </a:rPr>
              <a:t>Drawback regime</a:t>
            </a:r>
            <a:r>
              <a:rPr lang="en-US" sz="1600" dirty="0">
                <a:solidFill>
                  <a:srgbClr val="000096"/>
                </a:solidFill>
              </a:rPr>
              <a:t>:  A situation in which a duty or tax that has been lawfully collected is refunded or remitted, wholly or partially, because of a particular use made of the commodity on which the duty or tax was collected.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u="sng" dirty="0">
                <a:solidFill>
                  <a:srgbClr val="000096"/>
                </a:solidFill>
              </a:rPr>
              <a:t>Export promotion programs</a:t>
            </a:r>
            <a:r>
              <a:rPr lang="en-US" sz="1600" dirty="0">
                <a:solidFill>
                  <a:srgbClr val="000096"/>
                </a:solidFill>
              </a:rPr>
              <a:t>: Programs designed to attract more firms into exporting by offering help in product and market identification and development, pre-shipment and post-shipment financing, training, payment guaranty schemes, trade fairs, trade visits, foreign representation, etc.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The Result of Government exporting incentives was ElSewedy Electric recording impressive growth of export sales &amp; construction across years that reached more than 40% on average of ElSewedy Electric total sales in last years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476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7469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2885"/>
          </a:xfrm>
        </p:spPr>
        <p:txBody>
          <a:bodyPr/>
          <a:lstStyle/>
          <a:p>
            <a:r>
              <a:rPr lang="en-US" sz="2400" kern="1400" dirty="0">
                <a:solidFill>
                  <a:srgbClr val="002060"/>
                </a:solidFill>
                <a:ea typeface="ＭＳ Ｐゴシック" charset="-128"/>
              </a:rPr>
              <a:t>National Drivers</a:t>
            </a:r>
            <a: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  <a:t/>
            </a:r>
            <a:b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</a:br>
            <a:r>
              <a:rPr lang="de-DE" sz="1600" kern="1400" dirty="0">
                <a:solidFill>
                  <a:schemeClr val="tx1"/>
                </a:solidFill>
                <a:ea typeface="ＭＳ Ｐゴシック" charset="-128"/>
              </a:rPr>
              <a:t>2-</a:t>
            </a:r>
            <a:r>
              <a:rPr lang="en-US" sz="1600" kern="1400" dirty="0">
                <a:solidFill>
                  <a:schemeClr val="tx1"/>
                </a:solidFill>
                <a:ea typeface="ＭＳ Ｐゴシック" charset="-128"/>
              </a:rPr>
              <a:t>Egypt Favorable Trade Position</a:t>
            </a:r>
            <a:endParaRPr lang="de-DE" sz="1600" kern="140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47727" y="5087154"/>
            <a:ext cx="8126569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90563" lvl="1" indent="-403225" algn="l">
              <a:lnSpc>
                <a:spcPct val="110000"/>
              </a:lnSpc>
              <a:spcBef>
                <a:spcPts val="0"/>
              </a:spcBef>
            </a:pPr>
            <a:r>
              <a:rPr lang="en-US" sz="1600" dirty="0">
                <a:solidFill>
                  <a:srgbClr val="000096"/>
                </a:solidFill>
              </a:rPr>
              <a:t>3-Egypt abundance of ElSewedy Electric Raw materials</a:t>
            </a:r>
          </a:p>
          <a:p>
            <a:pPr marL="287338" lvl="1"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SE supplies 50% of its raw materials requirements for its cable production (Self-Sufficiency) where ElSewedy produces its own copper wire, plastic and galvanised steel wire for the production of power cable</a:t>
            </a:r>
          </a:p>
          <a:p>
            <a:pPr marL="287338" lvl="1"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And this main benefit is guaranteed from availability of raw materials whose availability can be scarce, depending on the country</a:t>
            </a:r>
            <a:endParaRPr lang="en-US" sz="1600" dirty="0">
              <a:solidFill>
                <a:srgbClr val="000096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76" y="746975"/>
            <a:ext cx="9140824" cy="413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6530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7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7279"/>
          </a:xfrm>
        </p:spPr>
        <p:txBody>
          <a:bodyPr/>
          <a:lstStyle/>
          <a:p>
            <a:r>
              <a:rPr lang="en-US" sz="2400" kern="1400" dirty="0">
                <a:solidFill>
                  <a:srgbClr val="002060"/>
                </a:solidFill>
                <a:ea typeface="ＭＳ Ｐゴシック" charset="-128"/>
              </a:rPr>
              <a:t>National Drivers</a:t>
            </a:r>
            <a: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  <a:t/>
            </a:r>
            <a:b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</a:br>
            <a:r>
              <a:rPr lang="en-US" sz="1600" kern="1400" dirty="0" smtClean="0">
                <a:solidFill>
                  <a:schemeClr val="tx1"/>
                </a:solidFill>
                <a:ea typeface="ＭＳ Ｐゴシック" charset="-128"/>
              </a:rPr>
              <a:t>3- Low production cost in Egypt</a:t>
            </a:r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424999" y="1056069"/>
            <a:ext cx="8281115" cy="5416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l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While RM costs make up the majority of the price of aluminum and copper cables, the low </a:t>
            </a:r>
            <a:r>
              <a:rPr lang="en-US" sz="1600" dirty="0" smtClean="0">
                <a:solidFill>
                  <a:srgbClr val="000096"/>
                </a:solidFill>
              </a:rPr>
              <a:t>labor </a:t>
            </a:r>
            <a:r>
              <a:rPr lang="en-US" sz="1600" dirty="0">
                <a:solidFill>
                  <a:srgbClr val="000096"/>
                </a:solidFill>
              </a:rPr>
              <a:t>costs in Egypt, at a fraction of those in GCC or European countries, gives SE up to a 20% cost advantage on the cost of cable production and this  is apparent for </a:t>
            </a:r>
            <a:r>
              <a:rPr lang="en-US" sz="1600" dirty="0" smtClean="0">
                <a:solidFill>
                  <a:srgbClr val="000096"/>
                </a:solidFill>
              </a:rPr>
              <a:t>labor-intensive </a:t>
            </a:r>
            <a:r>
              <a:rPr lang="en-US" sz="1600" dirty="0">
                <a:solidFill>
                  <a:srgbClr val="000096"/>
                </a:solidFill>
              </a:rPr>
              <a:t>products like meters and transformers</a:t>
            </a:r>
          </a:p>
          <a:p>
            <a:pPr lvl="0" algn="l">
              <a:spcBef>
                <a:spcPct val="0"/>
              </a:spcBef>
            </a:pPr>
            <a:endParaRPr lang="en-US" sz="1600" dirty="0">
              <a:solidFill>
                <a:srgbClr val="000096"/>
              </a:solidFill>
            </a:endParaRPr>
          </a:p>
          <a:p>
            <a:pPr lvl="0" algn="l" eaLnBrk="0" hangingPunct="0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T</a:t>
            </a:r>
            <a:r>
              <a:rPr lang="en-US" sz="1600" b="1" dirty="0">
                <a:solidFill>
                  <a:srgbClr val="000096"/>
                </a:solidFill>
              </a:rPr>
              <a:t>he lower Egyptian labor cost advantage is clear for SE costs saving in two main examples:</a:t>
            </a:r>
          </a:p>
          <a:p>
            <a:pPr lvl="0" algn="l" eaLnBrk="0" hangingPunct="0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1-</a:t>
            </a:r>
            <a:r>
              <a:rPr lang="en-US" sz="1600" u="sng" dirty="0">
                <a:solidFill>
                  <a:srgbClr val="000096"/>
                </a:solidFill>
              </a:rPr>
              <a:t>When El Sewedy acquired Iskrameco at 2007</a:t>
            </a:r>
            <a:r>
              <a:rPr lang="en-US" sz="1600" dirty="0">
                <a:solidFill>
                  <a:srgbClr val="000096"/>
                </a:solidFill>
              </a:rPr>
              <a:t>, production facilities lead to significant cost savings in the area of lower labor cost as the manufacturing for mechanical meters is simple and highly </a:t>
            </a:r>
            <a:r>
              <a:rPr lang="en-US" sz="1600" dirty="0" smtClean="0">
                <a:solidFill>
                  <a:srgbClr val="000096"/>
                </a:solidFill>
              </a:rPr>
              <a:t>labor </a:t>
            </a:r>
            <a:r>
              <a:rPr lang="en-US" sz="1600" dirty="0">
                <a:solidFill>
                  <a:srgbClr val="000096"/>
                </a:solidFill>
              </a:rPr>
              <a:t>intensive. </a:t>
            </a:r>
          </a:p>
          <a:p>
            <a:pPr lvl="0" algn="l" eaLnBrk="0" hangingPunct="0">
              <a:spcBef>
                <a:spcPct val="0"/>
              </a:spcBef>
              <a:buFont typeface="Wingdings" pitchFamily="2" charset="2"/>
              <a:buChar char="§"/>
            </a:pPr>
            <a:r>
              <a:rPr lang="en-US" sz="1600" dirty="0">
                <a:solidFill>
                  <a:srgbClr val="000096"/>
                </a:solidFill>
              </a:rPr>
              <a:t>In IskraEmeco's, the </a:t>
            </a:r>
            <a:r>
              <a:rPr lang="en-US" sz="1600" dirty="0" smtClean="0">
                <a:solidFill>
                  <a:srgbClr val="000096"/>
                </a:solidFill>
              </a:rPr>
              <a:t>labor </a:t>
            </a:r>
            <a:r>
              <a:rPr lang="en-US" sz="1600" dirty="0">
                <a:solidFill>
                  <a:srgbClr val="000096"/>
                </a:solidFill>
              </a:rPr>
              <a:t>is 25% of revenues and with hourly </a:t>
            </a:r>
            <a:r>
              <a:rPr lang="en-US" sz="1600" dirty="0" smtClean="0">
                <a:solidFill>
                  <a:srgbClr val="000096"/>
                </a:solidFill>
              </a:rPr>
              <a:t>labor </a:t>
            </a:r>
            <a:r>
              <a:rPr lang="en-US" sz="1600" dirty="0">
                <a:solidFill>
                  <a:srgbClr val="000096"/>
                </a:solidFill>
              </a:rPr>
              <a:t>costs in Egypt 95% lower than in Slovenia, this lead to cost saving of E￡85 million/year</a:t>
            </a:r>
          </a:p>
          <a:p>
            <a:pPr lvl="0" algn="l" eaLnBrk="0" hangingPunct="0">
              <a:spcBef>
                <a:spcPct val="0"/>
              </a:spcBef>
            </a:pPr>
            <a:endParaRPr lang="en-US" sz="1600" dirty="0">
              <a:solidFill>
                <a:srgbClr val="000096"/>
              </a:solidFill>
            </a:endParaRPr>
          </a:p>
          <a:p>
            <a:pPr lvl="0" algn="l" eaLnBrk="0" hangingPunct="0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2- </a:t>
            </a:r>
            <a:r>
              <a:rPr lang="en-US" sz="1600" u="sng" dirty="0">
                <a:solidFill>
                  <a:srgbClr val="000096"/>
                </a:solidFill>
              </a:rPr>
              <a:t>The growth of Wind Power generation</a:t>
            </a:r>
            <a:r>
              <a:rPr lang="en-US" sz="1600" dirty="0">
                <a:solidFill>
                  <a:srgbClr val="000096"/>
                </a:solidFill>
              </a:rPr>
              <a:t> in Egypt encourage SE to expand and they  acquired the Spanish wind turbine manufacturer MTorres Olvega  </a:t>
            </a:r>
            <a:endParaRPr lang="en-US" sz="1600" dirty="0" smtClean="0">
              <a:solidFill>
                <a:srgbClr val="000096"/>
              </a:solidFill>
            </a:endParaRPr>
          </a:p>
          <a:p>
            <a:pPr lvl="0" algn="l" eaLnBrk="0" hangingPunct="0">
              <a:spcBef>
                <a:spcPct val="0"/>
              </a:spcBef>
            </a:pPr>
            <a:endParaRPr lang="en-US" sz="1600" dirty="0">
              <a:solidFill>
                <a:srgbClr val="000096"/>
              </a:solidFill>
            </a:endParaRPr>
          </a:p>
          <a:p>
            <a:pPr marL="742950" lvl="1" indent="-285750" algn="l"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The size of components like blades and towers makes it difficult and expensive to ship and SE expects government to encourage local sourcing of components and export subsidies.</a:t>
            </a:r>
          </a:p>
          <a:p>
            <a:pPr marL="742950" lvl="1" indent="-285750" algn="l"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Labor costs in Egypt are expected to make up for the difference in shipment as it represents up to 40%-50% of the cost of blades and 20% of the cost of wind towers.</a:t>
            </a:r>
            <a:endParaRPr lang="en-US" sz="1600" dirty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22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7279"/>
          </a:xfrm>
        </p:spPr>
        <p:txBody>
          <a:bodyPr/>
          <a:lstStyle/>
          <a:p>
            <a:r>
              <a:rPr lang="en-US" sz="2400" kern="1400" dirty="0">
                <a:solidFill>
                  <a:srgbClr val="002060"/>
                </a:solidFill>
                <a:ea typeface="ＭＳ Ｐゴシック" charset="-128"/>
              </a:rPr>
              <a:t>National Drivers</a:t>
            </a:r>
            <a: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  <a:t/>
            </a:r>
            <a:b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</a:br>
            <a:r>
              <a:rPr lang="en-US" sz="1600" dirty="0"/>
              <a:t>Major reason behind SE choices for countries to expand</a:t>
            </a:r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424999" y="1056069"/>
            <a:ext cx="8281115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l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1-SE expand in the MEA where Expected economic growth along with limited available capacity support a strong potential for MEA’s electricity sector and for SE growth </a:t>
            </a:r>
          </a:p>
          <a:p>
            <a:pPr marL="742950" lvl="1" indent="-285750" algn="l"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It is expected that power capacity in the MENA will increase by 7.8% per year between 2013 and 2017 and that US$ 250 billion of investments to meet electricity demand growth</a:t>
            </a:r>
          </a:p>
          <a:p>
            <a:pPr marL="742950" lvl="1" indent="-285750" algn="l"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SE take advantage from a sizable share of the region’s market ranging between 20% to 40% in each country as SE has established operations, depending on the competition level.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2-SE focused on Sub-Saharan African countries with underdeveloped infrastructure and the reconstruction of countries emerging from unrest and the extremely weak electricity infrastructure and a rising pressure from economic growth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6" y="3272060"/>
            <a:ext cx="9140823" cy="358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8057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2733"/>
          </a:xfrm>
        </p:spPr>
        <p:txBody>
          <a:bodyPr/>
          <a:lstStyle/>
          <a:p>
            <a:r>
              <a:rPr lang="de-DE" kern="1400" dirty="0">
                <a:solidFill>
                  <a:srgbClr val="002060"/>
                </a:solidFill>
                <a:ea typeface="ＭＳ Ｐゴシック" charset="-128"/>
              </a:rPr>
              <a:t>Business Collaboration &amp; Supply Chains Impact</a:t>
            </a:r>
            <a:endParaRPr lang="de-DE" sz="36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424999" y="1056069"/>
            <a:ext cx="5988680" cy="5146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u="sng" dirty="0">
                <a:solidFill>
                  <a:srgbClr val="000096"/>
                </a:solidFill>
              </a:rPr>
              <a:t>MENA Region Largest Cable Player</a:t>
            </a:r>
            <a:r>
              <a:rPr lang="en-US" sz="1600" u="sng" dirty="0" smtClean="0">
                <a:solidFill>
                  <a:srgbClr val="000096"/>
                </a:solidFill>
              </a:rPr>
              <a:t>:</a:t>
            </a:r>
            <a:endParaRPr lang="en-US" sz="1600" u="sng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The international economic balance continues to shift, companies from major emerging markets are globalizing their </a:t>
            </a:r>
            <a:r>
              <a:rPr lang="en-US" sz="1600" dirty="0" smtClean="0">
                <a:solidFill>
                  <a:srgbClr val="000096"/>
                </a:solidFill>
              </a:rPr>
              <a:t>operations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Strong reliable connections with overseas partners that can even overtake the western multinational </a:t>
            </a:r>
            <a:r>
              <a:rPr lang="en-US" sz="1600" dirty="0" smtClean="0">
                <a:solidFill>
                  <a:srgbClr val="000096"/>
                </a:solidFill>
              </a:rPr>
              <a:t>share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El Sewedy uses joint venture in diversification and </a:t>
            </a:r>
            <a:r>
              <a:rPr lang="en-US" sz="1600" dirty="0" smtClean="0">
                <a:solidFill>
                  <a:srgbClr val="000096"/>
                </a:solidFill>
              </a:rPr>
              <a:t>innovation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Export a high </a:t>
            </a:r>
            <a:r>
              <a:rPr lang="en-US" sz="1600" dirty="0" smtClean="0">
                <a:solidFill>
                  <a:srgbClr val="000096"/>
                </a:solidFill>
              </a:rPr>
              <a:t>quality  </a:t>
            </a:r>
            <a:r>
              <a:rPr lang="en-US" sz="1600" dirty="0">
                <a:solidFill>
                  <a:srgbClr val="000096"/>
                </a:solidFill>
              </a:rPr>
              <a:t>products to more than 110 countries </a:t>
            </a:r>
            <a:r>
              <a:rPr lang="en-US" sz="1600" dirty="0" smtClean="0">
                <a:solidFill>
                  <a:srgbClr val="000096"/>
                </a:solidFill>
              </a:rPr>
              <a:t>worldwide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Efficient cost management ( procurement , sourcing, conversion all logistics management activities</a:t>
            </a: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El Sewedy cost advantages   relatively integrated cable player, producing 80% of its processed raw material requirements (copper rod, PVC, polypropylene filler, and galvanized steel wire) </a:t>
            </a:r>
            <a:r>
              <a:rPr lang="en-US" sz="1600" dirty="0" smtClean="0">
                <a:solidFill>
                  <a:srgbClr val="000096"/>
                </a:solidFill>
              </a:rPr>
              <a:t>.</a:t>
            </a: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Egyptian</a:t>
            </a:r>
            <a:r>
              <a:rPr lang="en-US" sz="1600" dirty="0">
                <a:solidFill>
                  <a:srgbClr val="000096"/>
                </a:solidFill>
              </a:rPr>
              <a:t> Operations: The Export Hub 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Increased Competition and Overcapacity are the Main Threats to  MENA Cable Industry  (price sensitive and producer order books are short term )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710328902"/>
              </p:ext>
            </p:extLst>
          </p:nvPr>
        </p:nvGraphicFramePr>
        <p:xfrm>
          <a:off x="6279614" y="927279"/>
          <a:ext cx="2644048" cy="2185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487053519"/>
              </p:ext>
            </p:extLst>
          </p:nvPr>
        </p:nvGraphicFramePr>
        <p:xfrm>
          <a:off x="6279614" y="3337180"/>
          <a:ext cx="2644048" cy="2278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44903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CUSTOMER" val="Siemens_I_2013"/>
  <p:tag name="CDT_CUSTOMER_NAME" val="Siemens AG, Industry Sector"/>
  <p:tag name="CDT_VERSION" val="4.1.2.0"/>
  <p:tag name="CDT_CREATORVERSION" val="4.1.2.0"/>
  <p:tag name="CDT_TEMPLATEVERSION" val="2.0.0"/>
  <p:tag name="CDT_LANGUAGE" val="1033"/>
  <p:tag name="CDT_FONTSET" val="Arial"/>
  <p:tag name="EE4P_STYLE" val="Siemens 4:3"/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/&gt;&lt;m_precDefaultPercent/&gt;&lt;m_precDefaultDate/&gt;&lt;m_precDefaultYear/&gt;&lt;m_precDefaultQuarter&gt;&lt;m_strFormatTime&gt;Q%5&lt;/m_strFormatTime&gt;&lt;/m_precDefaultQuarter&gt;&lt;m_precDefaultMonth/&gt;&lt;m_precDefaultWeek&gt;&lt;m_strFormatTime&gt;%4&lt;/m_strFormatTime&gt;&lt;/m_precDefaultWeek&gt;&lt;m_precDefaultDay&gt;&lt;m_strFormatTime&gt;%#d&lt;/m_strFormatTime&gt;&lt;/m_precDefaultDay&gt;&lt;m_mruColor&gt;&lt;m_vecMRU length=&quot;0&quot;/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86,798-19,75-148,1732-700,25"/>
  <p:tag name="CDT_MASTERSHAPE4" val="11:0-42,5-76,20732-136,063"/>
  <p:tag name="CDT_MASTERSHAPE5" val="16:0-360-0,1250394-0,1250394"/>
  <p:tag name="CDT_MASTERSHAPE6" val="14:485,5-0-34-720"/>
  <p:tag name="CDT_MASTERSHAPE7" val="15:485,5-484,75-34-235,25"/>
  <p:tag name="CDT_MASTERSHAPE8" val="57351:304-19,75-30,95134-700,2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374,2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57359:0-0-326,75-720"/>
  <p:tag name="CDT_MASTERSHAPE2" val="57350:326,7501-19,75-116,9738-700,25"/>
  <p:tag name="CDT_MASTERSHAPE3" val="57351:295,7987-19,75-30,95134-700,25"/>
  <p:tag name="CDT_MASTERSHAPE4" val="8:0-575,5-63,37504-113,375"/>
  <p:tag name="CDT_MASTERSHAPE5" val="9:0-360-0,1250394-0,125039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317,5"/>
  <p:tag name="CDT_PROT_HEIGHT" val="181,37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181,37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317,5"/>
  <p:tag name="CDT_PROT_HEIGHT" val="181,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71,375"/>
  <p:tag name="CDT_PROT_WIDTH" val="317,5"/>
  <p:tag name="CDT_PROT_HEIGHT" val="181,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406,5005-720"/>
  <p:tag name="CDT_MASTERSHAPE2" val="57350:289,5268-19,75-116,9738-700,25"/>
  <p:tag name="CDT_MASTERSHAPE3" val="57351:406,5005-19,75-30,95134-700,25"/>
  <p:tag name="CDT_MASTERSHAPE4" val="12:0-575,5-63,37504-113,375"/>
  <p:tag name="CDT_MASTERSHAPE5" val="9:0-360-0,1250394-0,125039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3:111,25-371,3751-374,25-348,625"/>
  <p:tag name="CDT_MASTERSHAPE2" val="2:0-0-99,87504-720"/>
  <p:tag name="CDT_MASTERSHAPE3" val="11:111,25-0-374,25-360"/>
  <p:tag name="CDT_MASTERSHAPE4" val="13:111,25-371,3751-374,25-348,62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13:111,25-42,5-374,25-317,5"/>
  <p:tag name="CDT_MASTERSHAPE3" val="5:111,25-371,3751-374,25-348,62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0008-374,25-646,375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317,5"/>
  <p:tag name="CDT_MASTERSHAPE3" val="4:111,25-371,375-374,25-317,5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4:3"/>
  <p:tag name="CDT_MASTERS_NAME" val="Title (big bar down)"/>
  <p:tag name="CDT_LAYOUT_TYPE" val="1"/>
  <p:tag name="CDT_ORIGINAL_DESIGNS_NAME" val="Siemens 2013 – 4:3"/>
  <p:tag name="CDT_ORIGINAL_MASTERS_NAME" val="Title (big bar down)"/>
  <p:tag name="CDT_ORIGINAL_LAYOUT_TYPE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646,3751"/>
  <p:tag name="CDT_MASTERSHAPE3" val="13:304-42,5-181,5-646,375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720"/>
  <p:tag name="CDT_PROT_HEIGHT" val="99,8750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04,0945"/>
  <p:tag name="CDT_MASTERSHAPE3" val="13:111,25-257,9528-374,25-215,4222"/>
  <p:tag name="CDT_MASTERSHAPE4" val="12:111,25-484,75-374,25-204,12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317,5"/>
  <p:tag name="CDT_MASTERSHAPE3" val="4:111,25-371,375-181,375-317,5"/>
  <p:tag name="CDT_MASTERSHAPE4" val="5:304-42,5-181,5-317,5"/>
  <p:tag name="CDT_MASTERSHAPE5" val="6:304-371,375-181,5-317,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4:111,25-586,8279-374,25-102,047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  <p:tag name="CDT_MASTERSHAPE3" val="5:111,25-586,8279-374,25-102,047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60,6249"/>
  <p:tag name="CDT_MASTERSHAPE3" val="13:111,25-314,4999-374,25-261,0001"/>
  <p:tag name="CDT_MASTERSHAPE4" val="7:111,25-586,8279-374,25-102,047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533"/>
  <p:tag name="CDT_MASTERSHAPE3" val="13:304-42,5-181,5-533"/>
  <p:tag name="CDT_MASTERSHAPE4" val="7:111,25-586,8279-374,25-102,04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260,6249"/>
  <p:tag name="CDT_MASTERSHAPE3" val="13:111,2501-314,5-181,375-261"/>
  <p:tag name="CDT_MASTERSHAPE4" val="12:304-42,5-181,5-260,6249"/>
  <p:tag name="CDT_MASTERSHAPE5" val="15:304-314,4999-181,5-261,0001"/>
  <p:tag name="CDT_MASTERSHAPE6" val="9:111,25-586,8279-374,25-102,047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7:0-0-99,87504-720"/>
  <p:tag name="CDT_MASTERSHAPE2" val="13:519,5906-0-20,40945-200,7495"/>
  <p:tag name="CDT_MASTERSHAPE3" val="9:485,5-0-34-720"/>
  <p:tag name="CDT_MASTERSHAPE4" val="3079:111,25-42,50008-374,25-646,3751"/>
  <p:tag name="CDT_MASTERSHAPE5" val="12:519,5906-0-20,40945-98,37409"/>
  <p:tag name="CDT_MASTERSHAPE6" val="14:519,5906-212,1243-20,40945-507,8756"/>
  <p:tag name="CDT_MASTERSHAPE7" val="11:0-575,5001-63,50016-113,375"/>
  <p:tag name="CDT_MASTERSHAPE8" val="3078:0-0-99,87504-720"/>
  <p:tag name="CDT_MASTERSHAPE9" val="31:0-360-0,1250394-0,1250394"/>
  <p:tag name="CDT_MASTERSHAPE10" val="2:0-0-0-0"/>
  <p:tag name="CDT_MASTERSHAPE11" val="3:0-0-0-0"/>
  <p:tag name="CDT_MASTERSHAPE12" val="4:0-0-0-0"/>
  <p:tag name="CDT_MASTERSHAPE13" val="5:0-0-0-0"/>
  <p:tag name="CDT_MASTERSHAPE14" val="6:0-0-0-0"/>
  <p:tag name="CDT_MASTERSHAPE15" val="8:0-0-0-0"/>
  <p:tag name="CDT_MASTERSHAPE16" val="10:0-0-0-0"/>
  <p:tag name="CDT_MASTERSHAPE17" val="15:0-0-0-0"/>
  <p:tag name="CDT_MASTERSHAPE18" val="16:0-0-0-0"/>
  <p:tag name="CDT_MASTERSHAPE19" val="17:0-0-0-0"/>
  <p:tag name="CDT_MASTERSHAPE20" val="18:0-0-0-0"/>
  <p:tag name="CDT_MASTERSHAPE21" val="19:0-0-0-0"/>
  <p:tag name="CDT_MASTERSHAPE22" val="20:0-0-0-0"/>
  <p:tag name="CDT_MASTERSHAPE23" val="21:0-0-0-0"/>
  <p:tag name="CDT_MASTERSHAPE24" val="22:0-0-0-0"/>
  <p:tag name="CDT_MASTERSHAPE25" val="23:0-0-0-0"/>
  <p:tag name="CDT_MASTERSHAPE26" val="24:0-0-0-0"/>
  <p:tag name="CDT_MASTERSHAPE27" val="25:0-0-0-0"/>
  <p:tag name="CDT_MASTERSHAPE28" val="26:0-0-0-0"/>
  <p:tag name="CDT_MASTERSHAPE29" val="27:0-0-0-0"/>
  <p:tag name="CDT_MASTERSHAPE30" val="28:0-0-0-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bFgJBwQkEKzIZqt5um7V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aOiHVhIEKg5.vVrGGdd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111,25"/>
  <p:tag name="CDT_PROT_LEFT" val="42,50008"/>
  <p:tag name="CDT_PROT_WIDTH" val="646,3751"/>
  <p:tag name="CDT_PROT_HEIGHT" val="374,2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326,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326,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19,75"/>
  <p:tag name="CDT_PROT_WIDTH" val="700,25"/>
  <p:tag name="CDT_PROT_HEIGHT" val="116,973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487"/>
  <p:tag name="CDT_PROT_LEFT" val="19,75"/>
  <p:tag name="CDT_PROT_WIDTH" val="700,25"/>
  <p:tag name="CDT_PROT_HEIGHT" val="30,9513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001"/>
  <p:tag name="CDT_PROT_WIDTH" val="113,375"/>
  <p:tag name="CDT_PROT_HEIGHT" val="63,500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0"/>
  <p:tag name="CDT_PROT_LEFT" val="0"/>
  <p:tag name="CDT_PROT_WIDTH" val="720"/>
  <p:tag name="CDT_PROT_HEIGHT" val="99,8750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5"/>
  <p:tag name="CDT_PROT_TOP" val="190,6199"/>
  <p:tag name="CDT_PROT_LEFT" val="19,75"/>
  <p:tag name="CDT_PROT_WIDTH" val="700,25"/>
  <p:tag name="CDT_PROT_HEIGHT" val="148,173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190,62"/>
  <p:tag name="CDT_PROT_LEFT" val="19,75"/>
  <p:tag name="CDT_PROT_WIDTH" val="700,25"/>
  <p:tag name="CDT_PROT_HEIGHT" val="30,9513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186,798"/>
  <p:tag name="CDT_PROT_LEFT" val="19,75"/>
  <p:tag name="CDT_PROT_WIDTH" val="700,25"/>
  <p:tag name="CDT_PROT_HEIGHT" val="148,173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304"/>
  <p:tag name="CDT_PROT_LEFT" val="19,75"/>
  <p:tag name="CDT_PROT_WIDTH" val="700,25"/>
  <p:tag name="CDT_PROT_HEIGHT" val="30,9513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326,7-720"/>
  <p:tag name="CDT_MASTERSHAPE2" val="14:0-0-326,7-720"/>
  <p:tag name="CDT_MASTERSHAPE3" val="57350:326,7-19,75-116,9738-700,25"/>
  <p:tag name="CDT_MASTERSHAPE4" val="57351:295,7487-19,75-30,95134-700,25"/>
  <p:tag name="CDT_MASTERSHAPE5" val="11:0-42,5-76,20732-136,063"/>
  <p:tag name="CDT_MASTERSHAPE6" val="10:485,5-0-34-720"/>
  <p:tag name="CDT_MASTERSHAPE7" val="2:485,5-484,75-34-235,25"/>
  <p:tag name="CDT_MASTERSHAPE8" val="15:0-360-0,1250394-0,125039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326,7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5"/>
  <p:tag name="CDT_PROT_TOP" val="326,7501"/>
  <p:tag name="CDT_PROT_LEFT" val="19,75"/>
  <p:tag name="CDT_PROT_WIDTH" val="700,25"/>
  <p:tag name="CDT_PROT_HEIGHT" val="116,973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987"/>
  <p:tag name="CDT_PROT_LEFT" val="19,75"/>
  <p:tag name="CDT_PROT_WIDTH" val="700,25"/>
  <p:tag name="CDT_PROT_HEIGHT" val="30,9513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500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4"/>
  <p:tag name="CDT_PROT_TOP" val="289,5268"/>
  <p:tag name="CDT_PROT_LEFT" val="19,75"/>
  <p:tag name="CDT_PROT_WIDTH" val="700,25"/>
  <p:tag name="CDT_PROT_HEIGHT" val="116,973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5005"/>
  <p:tag name="CDT_PROT_LEFT" val="19,75"/>
  <p:tag name="CDT_PROT_WIDTH" val="700,25"/>
  <p:tag name="CDT_PROT_HEIGHT" val="30,9513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406,08-720"/>
  <p:tag name="CDT_MASTERSHAPE2" val="12:0-0-406,08-720"/>
  <p:tag name="CDT_MASTERSHAPE3" val="57350:289,1062-19,75-116,9738-700,25"/>
  <p:tag name="CDT_MASTERSHAPE4" val="57351:406,08-19,75-30,95134-700,25"/>
  <p:tag name="CDT_MASTERSHAPE5" val="11:0-42,5-76,20732-136,063"/>
  <p:tag name="CDT_MASTERSHAPE6" val="16:0-360-0,1250394-0,1250394"/>
  <p:tag name="CDT_MASTERSHAPE7" val="10:485,5-0-34-720"/>
  <p:tag name="CDT_MASTERSHAPE8" val="15:485,5-484,75-34-235,2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90,6199-19,75-148,1732-700,25"/>
  <p:tag name="CDT_MASTERSHAPE4" val="11:0-42,5-76,20732-136,063"/>
  <p:tag name="CDT_MASTERSHAPE5" val="16:0-360-0,1250394-0,1250394"/>
  <p:tag name="CDT_MASTERSHAPE6" val="10:485,5-0-34-720"/>
  <p:tag name="CDT_MASTERSHAPE7" val="14:485,5-484,75-34-235,25"/>
  <p:tag name="CDT_MASTERSHAPE8" val="57351:190,62-19,75-30,95134-700,2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0008"/>
  <p:tag name="CDT_PROT_WIDTH" val="646,3751"/>
  <p:tag name="CDT_PROT_HEIGHT" val="374,2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heme/theme1.xml><?xml version="1.0" encoding="utf-8"?>
<a:theme xmlns:a="http://schemas.openxmlformats.org/drawingml/2006/main" name="blank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200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4ppTags>
  <Name>Two columns</Name>
  <PpLayout>29</PpLayout>
  <Index>12</Index>
</p4ppTags>
</file>

<file path=customXml/item10.xml><?xml version="1.0" encoding="utf-8"?>
<p4ppTags>
  <Name>Title fullscreen (big bar up)</Name>
  <PpLayout>1</PpLayout>
  <Index>4</Index>
</p4ppTags>
</file>

<file path=customXml/item11.xml><?xml version="1.0" encoding="utf-8"?>
<p4ppTags>
  <Name>Title (big bar down)</Name>
  <PpLayout>1</PpLayout>
  <Index>1</Index>
</p4ppTags>
</file>

<file path=customXml/item12.xml><?xml version="1.0" encoding="utf-8"?>
<p4ppTags>
  <Name>Two rows + Navigation</Name>
  <PpLayout>32</PpLayout>
  <Index>19</Index>
</p4ppTags>
</file>

<file path=customXml/item13.xml><?xml version="1.0" encoding="utf-8"?>
<p4ppTags>
  <Name>Three columns</Name>
  <PpLayout>32</PpLayout>
  <Index>14</Index>
</p4ppTags>
</file>

<file path=customXml/item14.xml><?xml version="1.0" encoding="utf-8"?>
<p4ppTags>
  <Name>Two rows + Navigation</Name>
  <PpLayout>32</PpLayout>
  <Index>19</Index>
</p4ppTags>
</file>

<file path=customXml/item15.xml><?xml version="1.0" encoding="utf-8"?>
<p4ppTags/>
</file>

<file path=customXml/item16.xml><?xml version="1.0" encoding="utf-8"?>
<p4ppTags>
  <Name>Two rows</Name>
  <PpLayout>32</PpLayout>
  <Index>13</Index>
</p4ppTags>
</file>

<file path=customXml/item17.xml><?xml version="1.0" encoding="utf-8"?>
<p4ppTags>
  <Name>Four objects + Navigation</Name>
  <PpLayout>32</PpLayout>
  <Index>20</Index>
</p4ppTags>
</file>

<file path=customXml/item18.xml><?xml version="1.0" encoding="utf-8"?>
<p4ppTags>
  <Name>Two rows</Name>
  <PpLayout>32</PpLayout>
  <Index>13</Index>
</p4ppTags>
</file>

<file path=customXml/item19.xml><?xml version="1.0" encoding="utf-8"?>
<p4ppTags>
  <Name>1_Two rows</Name>
  <PpLayout>32</PpLayout>
  <Index>14</Index>
</p4ppTags>
</file>

<file path=customXml/item2.xml><?xml version="1.0" encoding="utf-8"?>
<p4ppTags>
  <Name>Chapter title (big bar down)</Name>
  <PpLayout>1</PpLayout>
  <Index>5</Index>
</p4ppTags>
</file>

<file path=customXml/item20.xml><?xml version="1.0" encoding="utf-8"?>
<p4ppTags>
  <Name>Free Content + Navigation</Name>
  <PpLayout>32</PpLayout>
  <Index>16</Index>
</p4ppTags>
</file>

<file path=customXml/item21.xml><?xml version="1.0" encoding="utf-8"?>
<p4ppTags>
  <Name>Four objects + Navigation</Name>
  <PpLayout>32</PpLayout>
  <Index>20</Index>
</p4ppTags>
</file>

<file path=customXml/item22.xml><?xml version="1.0" encoding="utf-8"?>
<p4ppTags>
  <Name>Four objects</Name>
  <PpLayout>24</PpLayout>
  <Index>15</Index>
</p4ppTags>
</file>

<file path=customXml/item23.xml><?xml version="1.0" encoding="utf-8"?>
<p4ppTags>
  <Name>Two columns + Navigation</Name>
  <PpLayout>32</PpLayout>
  <Index>18</Index>
</p4ppTags>
</file>

<file path=customXml/item24.xml><?xml version="1.0" encoding="utf-8"?>
<p4ppTags>
  <Name>Text + Index</Name>
  <PpLayout>32</PpLayout>
  <Index>8</Index>
</p4ppTags>
</file>

<file path=customXml/item25.xml><?xml version="1.0" encoding="utf-8"?>
<p4ppTags>
  <Name>One object (small) + Navigation</Name>
  <PpLayout>32</PpLayout>
  <Index>17</Index>
</p4ppTags>
</file>

<file path=customXml/item26.xml><?xml version="1.0" encoding="utf-8"?>
<p4ppTags>
  <Name>One object (small) + Navigation</Name>
  <PpLayout>32</PpLayout>
  <Index>17</Index>
</p4ppTags>
</file>

<file path=customXml/item27.xml><?xml version="1.0" encoding="utf-8"?>
<p4ppTags>
  <Name>Two columns + Navigation</Name>
  <PpLayout>32</PpLayout>
  <Index>18</Index>
</p4ppTags>
</file>

<file path=customXml/item28.xml><?xml version="1.0" encoding="utf-8"?>
<p4ppTags>
  <Name>Title (big bar up)</Name>
  <PpLayout>1</PpLayout>
  <Index>2</Index>
</p4ppTags>
</file>

<file path=customXml/item29.xml><?xml version="1.0" encoding="utf-8"?>
<p4ppTags>
  <Name>Chapter title (big bar up)</Name>
  <PpLayout>1</PpLayout>
  <Index>6</Index>
</p4ppTags>
</file>

<file path=customXml/item3.xml><?xml version="1.0" encoding="utf-8"?>
<p4ppTags>
  <Name>One object (large)</Name>
  <PpLayout>16</PpLayout>
  <Index>10</Index>
</p4ppTags>
</file>

<file path=customXml/item30.xml><?xml version="1.0" encoding="utf-8"?>
<p4ppTags>
  <Name>One object (small)</Name>
  <PpLayout>16</PpLayout>
  <Index>11</Index>
</p4ppTags>
</file>

<file path=customXml/item31.xml><?xml version="1.0" encoding="utf-8"?>
<p4ppTags>
  <Name>Text + Index</Name>
  <PpLayout>32</PpLayout>
  <Index>8</Index>
</p4ppTags>
</file>

<file path=customXml/item32.xml><?xml version="1.0" encoding="utf-8"?>
<p4ppTags>
  <Name>Three columns</Name>
  <PpLayout>32</PpLayout>
  <Index>14</Index>
</p4ppTags>
</file>

<file path=customXml/item33.xml><?xml version="1.0" encoding="utf-8"?>
<p4ppTags>
  <Name>Title fullscreen (big bar down)</Name>
  <PpLayout>1</PpLayout>
  <Index>3</Index>
</p4ppTags>
</file>

<file path=customXml/item4.xml><?xml version="1.0" encoding="utf-8"?>
<p4ppTags>
  <Name>Free Content + Navigation</Name>
  <PpLayout>32</PpLayout>
  <Index>16</Index>
</p4ppTags>
</file>

<file path=customXml/item5.xml><?xml version="1.0" encoding="utf-8"?>
<p4ppTags>
  <Name>Free Content</Name>
  <PpLayout>11</PpLayout>
  <Index>9</Index>
</p4ppTags>
</file>

<file path=customXml/item6.xml><?xml version="1.0" encoding="utf-8"?>
<p4ppTags>
  <Name>Title (big bar up)</Name>
  <PpLayout>1</PpLayout>
  <Index>2</Index>
</p4ppTags>
</file>

<file path=customXml/item7.xml><?xml version="1.0" encoding="utf-8"?>
<p4ppTags>
  <Name>Title (big bar down)</Name>
  <PpLayout>1</PpLayout>
  <Index>1</Index>
</p4ppTags>
</file>

<file path=customXml/item8.xml><?xml version="1.0" encoding="utf-8"?>
<p4ppTags>
  <Name>Image + Index/Contact</Name>
  <PpLayout>32</PpLayout>
  <Index>7</Index>
</p4ppTags>
</file>

<file path=customXml/item9.xml><?xml version="1.0" encoding="utf-8"?>
<p4ppTags>
  <Name>Image + Index/Contact</Name>
  <PpLayout>32</PpLayout>
  <Index>7</Index>
</p4ppTags>
</file>

<file path=customXml/itemProps1.xml><?xml version="1.0" encoding="utf-8"?>
<ds:datastoreItem xmlns:ds="http://schemas.openxmlformats.org/officeDocument/2006/customXml" ds:itemID="{5DED66E8-CCCD-4A02-996E-D5D9017C22E0}">
  <ds:schemaRefs/>
</ds:datastoreItem>
</file>

<file path=customXml/itemProps10.xml><?xml version="1.0" encoding="utf-8"?>
<ds:datastoreItem xmlns:ds="http://schemas.openxmlformats.org/officeDocument/2006/customXml" ds:itemID="{B3B1D281-6C65-4D54-B219-770FC4DAB8FD}">
  <ds:schemaRefs/>
</ds:datastoreItem>
</file>

<file path=customXml/itemProps11.xml><?xml version="1.0" encoding="utf-8"?>
<ds:datastoreItem xmlns:ds="http://schemas.openxmlformats.org/officeDocument/2006/customXml" ds:itemID="{EDFF001B-8F1F-45C3-B547-FAF88CF107FC}">
  <ds:schemaRefs/>
</ds:datastoreItem>
</file>

<file path=customXml/itemProps12.xml><?xml version="1.0" encoding="utf-8"?>
<ds:datastoreItem xmlns:ds="http://schemas.openxmlformats.org/officeDocument/2006/customXml" ds:itemID="{B423996F-FEF6-45B4-92E8-AC0D32D21403}">
  <ds:schemaRefs/>
</ds:datastoreItem>
</file>

<file path=customXml/itemProps13.xml><?xml version="1.0" encoding="utf-8"?>
<ds:datastoreItem xmlns:ds="http://schemas.openxmlformats.org/officeDocument/2006/customXml" ds:itemID="{BC34F54B-3874-4AF0-9415-8D255EF26171}">
  <ds:schemaRefs/>
</ds:datastoreItem>
</file>

<file path=customXml/itemProps14.xml><?xml version="1.0" encoding="utf-8"?>
<ds:datastoreItem xmlns:ds="http://schemas.openxmlformats.org/officeDocument/2006/customXml" ds:itemID="{91321DA8-4787-42F9-B431-20BE2B8E8CFA}">
  <ds:schemaRefs/>
</ds:datastoreItem>
</file>

<file path=customXml/itemProps15.xml><?xml version="1.0" encoding="utf-8"?>
<ds:datastoreItem xmlns:ds="http://schemas.openxmlformats.org/officeDocument/2006/customXml" ds:itemID="{EB8A4E2E-2B8F-4B71-A368-F18362B0C85F}">
  <ds:schemaRefs/>
</ds:datastoreItem>
</file>

<file path=customXml/itemProps16.xml><?xml version="1.0" encoding="utf-8"?>
<ds:datastoreItem xmlns:ds="http://schemas.openxmlformats.org/officeDocument/2006/customXml" ds:itemID="{67323732-0E92-404E-92CA-7F92FC3DBF29}">
  <ds:schemaRefs/>
</ds:datastoreItem>
</file>

<file path=customXml/itemProps17.xml><?xml version="1.0" encoding="utf-8"?>
<ds:datastoreItem xmlns:ds="http://schemas.openxmlformats.org/officeDocument/2006/customXml" ds:itemID="{FD1B10CB-BF27-4B3C-A64B-F7B88ED54226}">
  <ds:schemaRefs/>
</ds:datastoreItem>
</file>

<file path=customXml/itemProps18.xml><?xml version="1.0" encoding="utf-8"?>
<ds:datastoreItem xmlns:ds="http://schemas.openxmlformats.org/officeDocument/2006/customXml" ds:itemID="{B341031C-DF69-4A64-9B2B-12371A08AC58}">
  <ds:schemaRefs/>
</ds:datastoreItem>
</file>

<file path=customXml/itemProps19.xml><?xml version="1.0" encoding="utf-8"?>
<ds:datastoreItem xmlns:ds="http://schemas.openxmlformats.org/officeDocument/2006/customXml" ds:itemID="{9C85B323-8697-4319-B012-CB7EF0B99A9B}">
  <ds:schemaRefs/>
</ds:datastoreItem>
</file>

<file path=customXml/itemProps2.xml><?xml version="1.0" encoding="utf-8"?>
<ds:datastoreItem xmlns:ds="http://schemas.openxmlformats.org/officeDocument/2006/customXml" ds:itemID="{B842808A-63C4-4809-A3FE-CB9BAEDB5518}">
  <ds:schemaRefs/>
</ds:datastoreItem>
</file>

<file path=customXml/itemProps20.xml><?xml version="1.0" encoding="utf-8"?>
<ds:datastoreItem xmlns:ds="http://schemas.openxmlformats.org/officeDocument/2006/customXml" ds:itemID="{F2F54360-0AD2-416C-B942-70AC642FF31A}">
  <ds:schemaRefs/>
</ds:datastoreItem>
</file>

<file path=customXml/itemProps21.xml><?xml version="1.0" encoding="utf-8"?>
<ds:datastoreItem xmlns:ds="http://schemas.openxmlformats.org/officeDocument/2006/customXml" ds:itemID="{588D3410-A9B4-4548-8C7E-BC26DA73704D}">
  <ds:schemaRefs/>
</ds:datastoreItem>
</file>

<file path=customXml/itemProps22.xml><?xml version="1.0" encoding="utf-8"?>
<ds:datastoreItem xmlns:ds="http://schemas.openxmlformats.org/officeDocument/2006/customXml" ds:itemID="{DF615B3B-0AA2-4A12-84A5-4A53F99B524E}">
  <ds:schemaRefs/>
</ds:datastoreItem>
</file>

<file path=customXml/itemProps23.xml><?xml version="1.0" encoding="utf-8"?>
<ds:datastoreItem xmlns:ds="http://schemas.openxmlformats.org/officeDocument/2006/customXml" ds:itemID="{37815CEA-42C4-4EBE-B2C5-949DF4BD96DF}">
  <ds:schemaRefs/>
</ds:datastoreItem>
</file>

<file path=customXml/itemProps24.xml><?xml version="1.0" encoding="utf-8"?>
<ds:datastoreItem xmlns:ds="http://schemas.openxmlformats.org/officeDocument/2006/customXml" ds:itemID="{9AB30F73-D7F4-4B81-8AC7-15E54DAF1FEC}">
  <ds:schemaRefs/>
</ds:datastoreItem>
</file>

<file path=customXml/itemProps25.xml><?xml version="1.0" encoding="utf-8"?>
<ds:datastoreItem xmlns:ds="http://schemas.openxmlformats.org/officeDocument/2006/customXml" ds:itemID="{9867B41F-B325-437D-B6D6-3DEF5252328F}">
  <ds:schemaRefs/>
</ds:datastoreItem>
</file>

<file path=customXml/itemProps26.xml><?xml version="1.0" encoding="utf-8"?>
<ds:datastoreItem xmlns:ds="http://schemas.openxmlformats.org/officeDocument/2006/customXml" ds:itemID="{D76D7041-CBAA-47E6-9D26-EFF89B25F35C}">
  <ds:schemaRefs/>
</ds:datastoreItem>
</file>

<file path=customXml/itemProps27.xml><?xml version="1.0" encoding="utf-8"?>
<ds:datastoreItem xmlns:ds="http://schemas.openxmlformats.org/officeDocument/2006/customXml" ds:itemID="{00A11ED9-B86F-4F96-82F4-59E877F083E8}">
  <ds:schemaRefs/>
</ds:datastoreItem>
</file>

<file path=customXml/itemProps28.xml><?xml version="1.0" encoding="utf-8"?>
<ds:datastoreItem xmlns:ds="http://schemas.openxmlformats.org/officeDocument/2006/customXml" ds:itemID="{A56A0279-B68D-4175-9F60-C7679711A724}">
  <ds:schemaRefs/>
</ds:datastoreItem>
</file>

<file path=customXml/itemProps29.xml><?xml version="1.0" encoding="utf-8"?>
<ds:datastoreItem xmlns:ds="http://schemas.openxmlformats.org/officeDocument/2006/customXml" ds:itemID="{EFCAE600-FA5F-4AE5-B732-F9AB03D51820}">
  <ds:schemaRefs/>
</ds:datastoreItem>
</file>

<file path=customXml/itemProps3.xml><?xml version="1.0" encoding="utf-8"?>
<ds:datastoreItem xmlns:ds="http://schemas.openxmlformats.org/officeDocument/2006/customXml" ds:itemID="{AA004A45-EFAF-4A9B-8FAF-B6FACA8B75CE}">
  <ds:schemaRefs/>
</ds:datastoreItem>
</file>

<file path=customXml/itemProps30.xml><?xml version="1.0" encoding="utf-8"?>
<ds:datastoreItem xmlns:ds="http://schemas.openxmlformats.org/officeDocument/2006/customXml" ds:itemID="{1D21753F-2754-4ED2-A2CB-78BF3FB2865E}">
  <ds:schemaRefs/>
</ds:datastoreItem>
</file>

<file path=customXml/itemProps31.xml><?xml version="1.0" encoding="utf-8"?>
<ds:datastoreItem xmlns:ds="http://schemas.openxmlformats.org/officeDocument/2006/customXml" ds:itemID="{3FF35072-9787-4395-B0AC-06796F4EB77F}">
  <ds:schemaRefs/>
</ds:datastoreItem>
</file>

<file path=customXml/itemProps32.xml><?xml version="1.0" encoding="utf-8"?>
<ds:datastoreItem xmlns:ds="http://schemas.openxmlformats.org/officeDocument/2006/customXml" ds:itemID="{7283D3A6-CA4E-47C7-A912-4F77D90F8E87}">
  <ds:schemaRefs/>
</ds:datastoreItem>
</file>

<file path=customXml/itemProps33.xml><?xml version="1.0" encoding="utf-8"?>
<ds:datastoreItem xmlns:ds="http://schemas.openxmlformats.org/officeDocument/2006/customXml" ds:itemID="{3C3C200F-7A0F-43B4-89A2-7EAC51E146B8}">
  <ds:schemaRefs/>
</ds:datastoreItem>
</file>

<file path=customXml/itemProps4.xml><?xml version="1.0" encoding="utf-8"?>
<ds:datastoreItem xmlns:ds="http://schemas.openxmlformats.org/officeDocument/2006/customXml" ds:itemID="{08CF5312-C8CE-42A4-B96B-D9FCC95FBDB3}">
  <ds:schemaRefs/>
</ds:datastoreItem>
</file>

<file path=customXml/itemProps5.xml><?xml version="1.0" encoding="utf-8"?>
<ds:datastoreItem xmlns:ds="http://schemas.openxmlformats.org/officeDocument/2006/customXml" ds:itemID="{EB9694BB-221C-4E15-A7C9-203B766638CE}">
  <ds:schemaRefs/>
</ds:datastoreItem>
</file>

<file path=customXml/itemProps6.xml><?xml version="1.0" encoding="utf-8"?>
<ds:datastoreItem xmlns:ds="http://schemas.openxmlformats.org/officeDocument/2006/customXml" ds:itemID="{CFC38D5C-AE5F-469A-AD97-B720F366B1CB}">
  <ds:schemaRefs/>
</ds:datastoreItem>
</file>

<file path=customXml/itemProps7.xml><?xml version="1.0" encoding="utf-8"?>
<ds:datastoreItem xmlns:ds="http://schemas.openxmlformats.org/officeDocument/2006/customXml" ds:itemID="{A5111100-98EE-4A20-AE7B-BF136EFD1435}">
  <ds:schemaRefs/>
</ds:datastoreItem>
</file>

<file path=customXml/itemProps8.xml><?xml version="1.0" encoding="utf-8"?>
<ds:datastoreItem xmlns:ds="http://schemas.openxmlformats.org/officeDocument/2006/customXml" ds:itemID="{A1D8C975-2831-4532-9B2C-053DD5DD6966}">
  <ds:schemaRefs/>
</ds:datastoreItem>
</file>

<file path=customXml/itemProps9.xml><?xml version="1.0" encoding="utf-8"?>
<ds:datastoreItem xmlns:ds="http://schemas.openxmlformats.org/officeDocument/2006/customXml" ds:itemID="{83EE303D-C4B5-487A-A4B6-FEFDCEB8256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111</TotalTime>
  <Words>1068</Words>
  <Application>Microsoft Office PowerPoint</Application>
  <PresentationFormat>On-screen Show (4:3)</PresentationFormat>
  <Paragraphs>112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Wingdings</vt:lpstr>
      <vt:lpstr>ヒラギノ角ゴ Pro W3</vt:lpstr>
      <vt:lpstr>blank</vt:lpstr>
      <vt:lpstr>think-cell Slide</vt:lpstr>
      <vt:lpstr>ElSewedy Electric </vt:lpstr>
      <vt:lpstr>Agenda</vt:lpstr>
      <vt:lpstr>Company Overview</vt:lpstr>
      <vt:lpstr>National Drivers 1- Legislations: Government Support &amp; ElSewedy Wind Energy</vt:lpstr>
      <vt:lpstr>National Drivers 1- Legislations: Export Incentive programs</vt:lpstr>
      <vt:lpstr>National Drivers 2-Egypt Favorable Trade Position</vt:lpstr>
      <vt:lpstr>National Drivers 3- Low production cost in Egypt</vt:lpstr>
      <vt:lpstr>National Drivers Major reason behind SE choices for countries to expand</vt:lpstr>
      <vt:lpstr>Business Collaboration &amp; Supply Chains Impact</vt:lpstr>
      <vt:lpstr>Merge and Acquisition</vt:lpstr>
      <vt:lpstr>The Acquisition of Iskraemeco</vt:lpstr>
      <vt:lpstr>The Acquisition of Iskraemeco</vt:lpstr>
    </vt:vector>
  </TitlesOfParts>
  <Company>Siemens AG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Doncov, Dimitri</dc:creator>
  <cp:lastModifiedBy>Michael</cp:lastModifiedBy>
  <cp:revision>230</cp:revision>
  <cp:lastPrinted>2013-10-08T11:21:20Z</cp:lastPrinted>
  <dcterms:created xsi:type="dcterms:W3CDTF">2013-10-07T07:39:16Z</dcterms:created>
  <dcterms:modified xsi:type="dcterms:W3CDTF">2014-06-14T11:52:31Z</dcterms:modified>
  <dc:language>English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Release date">
    <vt:lpwstr>March 2013</vt:lpwstr>
  </property>
  <property fmtid="{D5CDD505-2E9C-101B-9397-08002B2CF9AE}" pid="4" name="Office version">
    <vt:lpwstr>2007/2010</vt:lpwstr>
  </property>
  <property fmtid="{D5CDD505-2E9C-101B-9397-08002B2CF9AE}" pid="5" name="Release version">
    <vt:lpwstr>2.0.0</vt:lpwstr>
  </property>
  <property fmtid="{D5CDD505-2E9C-101B-9397-08002B2CF9AE}" pid="6" name="_AdHocReviewCycleID">
    <vt:i4>-1417818321</vt:i4>
  </property>
  <property fmtid="{D5CDD505-2E9C-101B-9397-08002B2CF9AE}" pid="7" name="_NewReviewCycle">
    <vt:lpwstr/>
  </property>
  <property fmtid="{D5CDD505-2E9C-101B-9397-08002B2CF9AE}" pid="8" name="_EmailSubject">
    <vt:lpwstr>Minutes of LiveMeeting - PtM next Steps - 24 Nov. 2013</vt:lpwstr>
  </property>
  <property fmtid="{D5CDD505-2E9C-101B-9397-08002B2CF9AE}" pid="9" name="_AuthorEmail">
    <vt:lpwstr>bruno.koegler@siemens.com</vt:lpwstr>
  </property>
  <property fmtid="{D5CDD505-2E9C-101B-9397-08002B2CF9AE}" pid="10" name="_AuthorEmailDisplayName">
    <vt:lpwstr>Koegler, Bruno</vt:lpwstr>
  </property>
  <property fmtid="{D5CDD505-2E9C-101B-9397-08002B2CF9AE}" pid="11" name="_PreviousAdHocReviewCycleID">
    <vt:i4>2069911701</vt:i4>
  </property>
</Properties>
</file>